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s/slide99.xml" ContentType="application/vnd.openxmlformats-officedocument.presentationml.slide+xml"/>
  <Override PartName="/ppt/charts/chart3.xml" ContentType="application/vnd.openxmlformats-officedocument.drawingml.char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xls" ContentType="application/vnd.ms-exce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711" r:id="rId2"/>
    <p:sldMasterId id="2147483723" r:id="rId3"/>
  </p:sldMasterIdLst>
  <p:notesMasterIdLst>
    <p:notesMasterId r:id="rId108"/>
  </p:notesMasterIdLst>
  <p:sldIdLst>
    <p:sldId id="256" r:id="rId4"/>
    <p:sldId id="257" r:id="rId5"/>
    <p:sldId id="258" r:id="rId6"/>
    <p:sldId id="459" r:id="rId7"/>
    <p:sldId id="378" r:id="rId8"/>
    <p:sldId id="512" r:id="rId9"/>
    <p:sldId id="513" r:id="rId10"/>
    <p:sldId id="519" r:id="rId11"/>
    <p:sldId id="520" r:id="rId12"/>
    <p:sldId id="521" r:id="rId13"/>
    <p:sldId id="522" r:id="rId14"/>
    <p:sldId id="448" r:id="rId15"/>
    <p:sldId id="449" r:id="rId16"/>
    <p:sldId id="450" r:id="rId17"/>
    <p:sldId id="451" r:id="rId18"/>
    <p:sldId id="514" r:id="rId19"/>
    <p:sldId id="492" r:id="rId20"/>
    <p:sldId id="493" r:id="rId21"/>
    <p:sldId id="494" r:id="rId22"/>
    <p:sldId id="495" r:id="rId23"/>
    <p:sldId id="496" r:id="rId24"/>
    <p:sldId id="497" r:id="rId25"/>
    <p:sldId id="498" r:id="rId26"/>
    <p:sldId id="499" r:id="rId27"/>
    <p:sldId id="505" r:id="rId28"/>
    <p:sldId id="506" r:id="rId29"/>
    <p:sldId id="515" r:id="rId30"/>
    <p:sldId id="455" r:id="rId31"/>
    <p:sldId id="460" r:id="rId32"/>
    <p:sldId id="461" r:id="rId33"/>
    <p:sldId id="456" r:id="rId34"/>
    <p:sldId id="457" r:id="rId35"/>
    <p:sldId id="458" r:id="rId36"/>
    <p:sldId id="391" r:id="rId37"/>
    <p:sldId id="392" r:id="rId38"/>
    <p:sldId id="464" r:id="rId39"/>
    <p:sldId id="516" r:id="rId40"/>
    <p:sldId id="501" r:id="rId41"/>
    <p:sldId id="502" r:id="rId42"/>
    <p:sldId id="393" r:id="rId43"/>
    <p:sldId id="470" r:id="rId44"/>
    <p:sldId id="471" r:id="rId45"/>
    <p:sldId id="472" r:id="rId46"/>
    <p:sldId id="473" r:id="rId47"/>
    <p:sldId id="475" r:id="rId48"/>
    <p:sldId id="476" r:id="rId49"/>
    <p:sldId id="477" r:id="rId50"/>
    <p:sldId id="478" r:id="rId51"/>
    <p:sldId id="480" r:id="rId52"/>
    <p:sldId id="482" r:id="rId53"/>
    <p:sldId id="483" r:id="rId54"/>
    <p:sldId id="484" r:id="rId55"/>
    <p:sldId id="485" r:id="rId56"/>
    <p:sldId id="486" r:id="rId57"/>
    <p:sldId id="487" r:id="rId58"/>
    <p:sldId id="489" r:id="rId59"/>
    <p:sldId id="395" r:id="rId60"/>
    <p:sldId id="396" r:id="rId61"/>
    <p:sldId id="469" r:id="rId62"/>
    <p:sldId id="398" r:id="rId63"/>
    <p:sldId id="399" r:id="rId64"/>
    <p:sldId id="400" r:id="rId65"/>
    <p:sldId id="468" r:id="rId66"/>
    <p:sldId id="402" r:id="rId67"/>
    <p:sldId id="403" r:id="rId68"/>
    <p:sldId id="404" r:id="rId69"/>
    <p:sldId id="467" r:id="rId70"/>
    <p:sldId id="416" r:id="rId71"/>
    <p:sldId id="417" r:id="rId72"/>
    <p:sldId id="510" r:id="rId73"/>
    <p:sldId id="466" r:id="rId74"/>
    <p:sldId id="419" r:id="rId75"/>
    <p:sldId id="420" r:id="rId76"/>
    <p:sldId id="422" r:id="rId77"/>
    <p:sldId id="511" r:id="rId78"/>
    <p:sldId id="423" r:id="rId79"/>
    <p:sldId id="425" r:id="rId80"/>
    <p:sldId id="465" r:id="rId81"/>
    <p:sldId id="427" r:id="rId82"/>
    <p:sldId id="428" r:id="rId83"/>
    <p:sldId id="437" r:id="rId84"/>
    <p:sldId id="517" r:id="rId85"/>
    <p:sldId id="259" r:id="rId86"/>
    <p:sldId id="321" r:id="rId87"/>
    <p:sldId id="438" r:id="rId88"/>
    <p:sldId id="439" r:id="rId89"/>
    <p:sldId id="440" r:id="rId90"/>
    <p:sldId id="441" r:id="rId91"/>
    <p:sldId id="463" r:id="rId92"/>
    <p:sldId id="444" r:id="rId93"/>
    <p:sldId id="446" r:id="rId94"/>
    <p:sldId id="445" r:id="rId95"/>
    <p:sldId id="429" r:id="rId96"/>
    <p:sldId id="430" r:id="rId97"/>
    <p:sldId id="434" r:id="rId98"/>
    <p:sldId id="432" r:id="rId99"/>
    <p:sldId id="384" r:id="rId100"/>
    <p:sldId id="452" r:id="rId101"/>
    <p:sldId id="453" r:id="rId102"/>
    <p:sldId id="454" r:id="rId103"/>
    <p:sldId id="507" r:id="rId104"/>
    <p:sldId id="508" r:id="rId105"/>
    <p:sldId id="509" r:id="rId106"/>
    <p:sldId id="518" r:id="rId107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  <p:clrMru>
    <a:srgbClr val="FF3300"/>
    <a:srgbClr val="0066CC"/>
    <a:srgbClr val="333300"/>
    <a:srgbClr val="33CCFF"/>
    <a:srgbClr val="FFCCFF"/>
    <a:srgbClr val="00FFCC"/>
    <a:srgbClr val="996633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slide" Target="slides/slide84.xml"/><Relationship Id="rId102" Type="http://schemas.openxmlformats.org/officeDocument/2006/relationships/slide" Target="slides/slide99.xml"/><Relationship Id="rId110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103" Type="http://schemas.openxmlformats.org/officeDocument/2006/relationships/slide" Target="slides/slide100.xml"/><Relationship Id="rId108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1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presProps" Target="presProps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608;&#1603;&#1610;&#1604;%20&#1588;&#1574;&#1608;&#1606;%20&#1575;&#1604;&#1576;&#1610;&#1574;&#1577;\&#1606;&#1588;&#1575;&#1591;%20&#1575;&#1604;&#1603;&#1604;&#1610;&#1577;\&#1575;&#1604;&#1575;&#1587;&#1593;&#1575;&#1601;&#1575;&#1578;%20&#1575;&#1604;&#1575;&#1608;&#1604;&#1610;&#1577;\&#1576;&#1610;&#1575;&#1606;%20&#1576;&#1575;&#1604;&#1583;&#1608;&#1585;&#1575;&#1578;%20&#1608;&#1575;&#1604;&#1605;&#1581;&#1575;&#1590;&#1585;&#1575;&#1578;%20%20201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608;&#1603;&#1610;&#1604;%20&#1588;&#1574;&#1608;&#1606;%20&#1575;&#1604;&#1576;&#1610;&#1574;&#1577;\&#1606;&#1588;&#1575;&#1591;%20&#1575;&#1604;&#1603;&#1604;&#1610;&#1577;\&#1575;&#1604;&#1575;&#1587;&#1593;&#1575;&#1601;&#1575;&#1578;%20&#1575;&#1604;&#1575;&#1608;&#1604;&#1610;&#1577;\&#1576;&#1610;&#1575;&#1606;%20&#1576;&#1575;&#1604;&#1583;&#1608;&#1585;&#1575;&#1578;%20&#1608;&#1575;&#1604;&#1605;&#1581;&#1575;&#1590;&#1585;&#1575;&#1578;%20%20201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608;&#1603;&#1610;&#1604;%20&#1588;&#1574;&#1608;&#1606;%20&#1575;&#1604;&#1576;&#1610;&#1574;&#1577;\&#1606;&#1588;&#1575;&#1591;%20&#1575;&#1604;&#1603;&#1604;&#1610;&#1577;\&#1575;&#1604;&#1575;&#1587;&#1593;&#1575;&#1601;&#1575;&#1578;%20&#1575;&#1604;&#1575;&#1608;&#1604;&#1610;&#1577;\&#1576;&#1610;&#1575;&#1606;%20&#1576;&#1575;&#1604;&#1583;&#1608;&#1585;&#1575;&#1578;%20&#1608;&#1575;&#1604;&#1605;&#1581;&#1575;&#1590;&#1585;&#1575;&#1578;%20%20201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608;&#1603;&#1610;&#1604;%20&#1588;&#1574;&#1608;&#1606;%20&#1575;&#1604;&#1576;&#1610;&#1574;&#1577;\&#1606;&#1588;&#1575;&#1591;%20&#1575;&#1604;&#1603;&#1604;&#1610;&#1577;\&#1575;&#1604;&#1575;&#1587;&#1593;&#1575;&#1601;&#1575;&#1578;%20&#1575;&#1604;&#1575;&#1608;&#1604;&#1610;&#1577;\&#1576;&#1610;&#1575;&#1606;%20&#1576;&#1575;&#1604;&#1583;&#1608;&#1585;&#1575;&#1578;%20&#1608;&#1575;&#1604;&#1605;&#1581;&#1575;&#1590;&#1585;&#1575;&#1578;%20%2020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EG"/>
  <c:style val="27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Sheet1!$C$4</c:f>
              <c:strCache>
                <c:ptCount val="1"/>
                <c:pt idx="0">
                  <c:v>المحاضرات والدورات  </c:v>
                </c:pt>
              </c:strCache>
            </c:strRef>
          </c:tx>
          <c:spPr>
            <a:solidFill>
              <a:srgbClr val="FF0000"/>
            </a:solidFill>
          </c:spPr>
          <c:dLbls>
            <c:dLblPos val="outEnd"/>
            <c:showVal val="1"/>
          </c:dLbls>
          <c:cat>
            <c:strRef>
              <c:f>Sheet1!$B$5:$B$11</c:f>
              <c:strCache>
                <c:ptCount val="7"/>
                <c:pt idx="0">
                  <c:v>المستشفي الرئيسي </c:v>
                </c:pt>
                <c:pt idx="1">
                  <c:v>مستشفي الاطفال </c:v>
                </c:pt>
                <c:pt idx="2">
                  <c:v>مستشفي النساء </c:v>
                </c:pt>
                <c:pt idx="3">
                  <c:v>مركز الراجحي</c:v>
                </c:pt>
                <c:pt idx="4">
                  <c:v>الطلبة بالكليات المختلفة</c:v>
                </c:pt>
                <c:pt idx="5">
                  <c:v>الاطباء الامتياز</c:v>
                </c:pt>
                <c:pt idx="6">
                  <c:v>دورات للنواب</c:v>
                </c:pt>
              </c:strCache>
            </c:strRef>
          </c:cat>
          <c:val>
            <c:numRef>
              <c:f>Sheet1!$C$5:$C$11</c:f>
              <c:numCache>
                <c:formatCode>General</c:formatCode>
                <c:ptCount val="7"/>
                <c:pt idx="0">
                  <c:v>150</c:v>
                </c:pt>
                <c:pt idx="1">
                  <c:v>98</c:v>
                </c:pt>
                <c:pt idx="2">
                  <c:v>22</c:v>
                </c:pt>
                <c:pt idx="3">
                  <c:v>23</c:v>
                </c:pt>
                <c:pt idx="4">
                  <c:v>416</c:v>
                </c:pt>
                <c:pt idx="5">
                  <c:v>551</c:v>
                </c:pt>
                <c:pt idx="6">
                  <c:v>208</c:v>
                </c:pt>
              </c:numCache>
            </c:numRef>
          </c:val>
        </c:ser>
        <c:axId val="70062848"/>
        <c:axId val="70064384"/>
      </c:barChart>
      <c:catAx>
        <c:axId val="70062848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ar-EG"/>
          </a:p>
        </c:txPr>
        <c:crossAx val="70064384"/>
        <c:crosses val="autoZero"/>
        <c:auto val="1"/>
        <c:lblAlgn val="ctr"/>
        <c:lblOffset val="100"/>
      </c:catAx>
      <c:valAx>
        <c:axId val="70064384"/>
        <c:scaling>
          <c:orientation val="minMax"/>
        </c:scaling>
        <c:axPos val="l"/>
        <c:majorGridlines/>
        <c:numFmt formatCode="General" sourceLinked="1"/>
        <c:tickLblPos val="nextTo"/>
        <c:crossAx val="7006284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ar-EG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EG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FF0000"/>
            </a:solidFill>
          </c:spPr>
          <c:dLbls>
            <c:dLblPos val="outEnd"/>
            <c:showVal val="1"/>
          </c:dLbls>
          <c:cat>
            <c:strRef>
              <c:f>Sheet2!$B$4:$B$8</c:f>
              <c:strCache>
                <c:ptCount val="5"/>
                <c:pt idx="0">
                  <c:v>نواب  </c:v>
                </c:pt>
                <c:pt idx="1">
                  <c:v>اطباء  امتياز</c:v>
                </c:pt>
                <c:pt idx="2">
                  <c:v>مشرفات و فني تمريض</c:v>
                </c:pt>
                <c:pt idx="3">
                  <c:v>مساعدات</c:v>
                </c:pt>
                <c:pt idx="4">
                  <c:v>عمال</c:v>
                </c:pt>
              </c:strCache>
            </c:strRef>
          </c:cat>
          <c:val>
            <c:numRef>
              <c:f>Sheet2!$C$4:$C$8</c:f>
              <c:numCache>
                <c:formatCode>General</c:formatCode>
                <c:ptCount val="5"/>
                <c:pt idx="0">
                  <c:v>188</c:v>
                </c:pt>
                <c:pt idx="1">
                  <c:v>610</c:v>
                </c:pt>
                <c:pt idx="2">
                  <c:v>598</c:v>
                </c:pt>
                <c:pt idx="3">
                  <c:v>55</c:v>
                </c:pt>
                <c:pt idx="4">
                  <c:v>45</c:v>
                </c:pt>
              </c:numCache>
            </c:numRef>
          </c:val>
        </c:ser>
        <c:axId val="70105344"/>
        <c:axId val="70111232"/>
      </c:barChart>
      <c:catAx>
        <c:axId val="70105344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/>
            </a:pPr>
            <a:endParaRPr lang="ar-EG"/>
          </a:p>
        </c:txPr>
        <c:crossAx val="70111232"/>
        <c:crosses val="autoZero"/>
        <c:auto val="1"/>
        <c:lblAlgn val="ctr"/>
        <c:lblOffset val="100"/>
      </c:catAx>
      <c:valAx>
        <c:axId val="70111232"/>
        <c:scaling>
          <c:orientation val="minMax"/>
        </c:scaling>
        <c:axPos val="l"/>
        <c:majorGridlines/>
        <c:numFmt formatCode="General" sourceLinked="1"/>
        <c:tickLblPos val="nextTo"/>
        <c:crossAx val="7010534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 b="1"/>
      </a:pPr>
      <a:endParaRPr lang="ar-EG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EG"/>
  <c:chart>
    <c:plotArea>
      <c:layout>
        <c:manualLayout>
          <c:layoutTarget val="inner"/>
          <c:xMode val="edge"/>
          <c:yMode val="edge"/>
          <c:x val="6.993789189115443E-2"/>
          <c:y val="2.8315532131370461E-2"/>
          <c:w val="0.90368917991458964"/>
          <c:h val="0.8772835837891747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FF0000"/>
            </a:solidFill>
          </c:spPr>
          <c:dLbls>
            <c:dLbl>
              <c:idx val="0"/>
              <c:layout>
                <c:manualLayout>
                  <c:x val="-3.0941981105413298E-3"/>
                  <c:y val="1.4697443859911372E-2"/>
                </c:manualLayout>
              </c:layout>
              <c:dLblPos val="outEnd"/>
              <c:showVal val="1"/>
            </c:dLbl>
            <c:dLblPos val="outEnd"/>
            <c:showVal val="1"/>
          </c:dLbls>
          <c:cat>
            <c:strRef>
              <c:f>Sheet3!$B$6:$B$8</c:f>
              <c:strCache>
                <c:ptCount val="3"/>
                <c:pt idx="0">
                  <c:v>صيدلة+ صيدلة الازهر</c:v>
                </c:pt>
                <c:pt idx="1">
                  <c:v>طب بشري</c:v>
                </c:pt>
                <c:pt idx="2">
                  <c:v>طب بيطري</c:v>
                </c:pt>
              </c:strCache>
            </c:strRef>
          </c:cat>
          <c:val>
            <c:numRef>
              <c:f>Sheet3!$C$6:$C$8</c:f>
              <c:numCache>
                <c:formatCode>General</c:formatCode>
                <c:ptCount val="3"/>
                <c:pt idx="0">
                  <c:v>190</c:v>
                </c:pt>
                <c:pt idx="1">
                  <c:v>98</c:v>
                </c:pt>
                <c:pt idx="2">
                  <c:v>89</c:v>
                </c:pt>
              </c:numCache>
            </c:numRef>
          </c:val>
        </c:ser>
        <c:axId val="70257664"/>
        <c:axId val="70263552"/>
      </c:barChart>
      <c:catAx>
        <c:axId val="70257664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/>
            </a:pPr>
            <a:endParaRPr lang="ar-EG"/>
          </a:p>
        </c:txPr>
        <c:crossAx val="70263552"/>
        <c:crosses val="autoZero"/>
        <c:auto val="1"/>
        <c:lblAlgn val="ctr"/>
        <c:lblOffset val="100"/>
      </c:catAx>
      <c:valAx>
        <c:axId val="70263552"/>
        <c:scaling>
          <c:orientation val="minMax"/>
        </c:scaling>
        <c:axPos val="l"/>
        <c:majorGridlines/>
        <c:numFmt formatCode="General" sourceLinked="1"/>
        <c:tickLblPos val="nextTo"/>
        <c:crossAx val="7025766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600" b="1"/>
      </a:pPr>
      <a:endParaRPr lang="ar-EG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EG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FF0000"/>
            </a:solidFill>
          </c:spPr>
          <c:dLbls>
            <c:dLblPos val="outEnd"/>
            <c:showVal val="1"/>
          </c:dLbls>
          <c:cat>
            <c:strRef>
              <c:f>Sheet4!$B$4:$G$4</c:f>
              <c:strCache>
                <c:ptCount val="6"/>
                <c:pt idx="0">
                  <c:v>دورات تدريبية</c:v>
                </c:pt>
                <c:pt idx="1">
                  <c:v>ورش عمل</c:v>
                </c:pt>
                <c:pt idx="2">
                  <c:v>محاضرات</c:v>
                </c:pt>
                <c:pt idx="3">
                  <c:v>ندوات</c:v>
                </c:pt>
                <c:pt idx="4">
                  <c:v>دورات تنشيطية</c:v>
                </c:pt>
                <c:pt idx="5">
                  <c:v>برتوكولات</c:v>
                </c:pt>
              </c:strCache>
            </c:strRef>
          </c:cat>
          <c:val>
            <c:numRef>
              <c:f>Sheet4!$B$5:$G$5</c:f>
              <c:numCache>
                <c:formatCode>General</c:formatCode>
                <c:ptCount val="6"/>
                <c:pt idx="0">
                  <c:v>300</c:v>
                </c:pt>
                <c:pt idx="1">
                  <c:v>222</c:v>
                </c:pt>
                <c:pt idx="2">
                  <c:v>145</c:v>
                </c:pt>
                <c:pt idx="3">
                  <c:v>53</c:v>
                </c:pt>
                <c:pt idx="4">
                  <c:v>127</c:v>
                </c:pt>
                <c:pt idx="5">
                  <c:v>5</c:v>
                </c:pt>
              </c:numCache>
            </c:numRef>
          </c:val>
        </c:ser>
        <c:axId val="70269568"/>
        <c:axId val="70295936"/>
      </c:barChart>
      <c:catAx>
        <c:axId val="70269568"/>
        <c:scaling>
          <c:orientation val="minMax"/>
        </c:scaling>
        <c:axPos val="b"/>
        <c:tickLblPos val="nextTo"/>
        <c:crossAx val="70295936"/>
        <c:crosses val="autoZero"/>
        <c:auto val="1"/>
        <c:lblAlgn val="ctr"/>
        <c:lblOffset val="100"/>
      </c:catAx>
      <c:valAx>
        <c:axId val="70295936"/>
        <c:scaling>
          <c:orientation val="minMax"/>
        </c:scaling>
        <c:axPos val="l"/>
        <c:majorGridlines/>
        <c:numFmt formatCode="General" sourceLinked="1"/>
        <c:tickLblPos val="nextTo"/>
        <c:crossAx val="7026956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 b="1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ar-EG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0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0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E7D79DBB-1E3B-43DF-9D4E-860D612CB2DD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EG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0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rtl="0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B2F37162-C1C7-4A9D-BDD7-D70C53C7F8D0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31" tIns="45216" rIns="90431" bIns="45216" anchor="b"/>
          <a:lstStyle/>
          <a:p>
            <a:pPr defTabSz="904875" rtl="0"/>
            <a:fld id="{0EFEAFC0-59B9-42DE-908C-4725631B7A09}" type="slidenum">
              <a:rPr lang="ar-SA" sz="1200">
                <a:latin typeface="Arial" charset="0"/>
              </a:rPr>
              <a:pPr defTabSz="904875" rtl="0"/>
              <a:t>104</a:t>
            </a:fld>
            <a:endParaRPr lang="en-GB" sz="1200">
              <a:latin typeface="Arial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70412" cy="34274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lIns="90431" tIns="45216" rIns="90431" bIns="45216"/>
          <a:lstStyle/>
          <a:p>
            <a:endParaRPr lang="ar-EG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</p:grpSp>
      <p:sp>
        <p:nvSpPr>
          <p:cNvPr id="247847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247848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7246C-F7D6-4E76-8962-86AAA585668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6AA85-D07F-4828-9D16-E85152BB4C0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92368-4697-4990-837E-9B0EC8E366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E26C1-9E3A-4650-A277-8C32F047152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7D8672-03FB-4242-8E1D-E31BC671ACC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1968A-1D93-4A5B-B4FC-1C5609059A7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16987-38E5-40FF-8983-AE6E5A16128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0A1BBD-C77D-45F6-B113-17A15648D80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E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EB738-B779-41BC-B76C-E176E1763A3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4D74D-DCD2-426B-A385-9C01BE02AF6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3D0573-E564-409B-B096-06D74F0C29D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60BA-28A1-473E-A60F-82CFC90F16E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ar-EG" noProof="0" smtClean="0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392B0-B02C-49C7-803F-D5C99B9ADD3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عنوان ومخط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ar-EG"/>
          </a:p>
        </p:txBody>
      </p:sp>
      <p:sp>
        <p:nvSpPr>
          <p:cNvPr id="3" name="عنصر نائب للمخطط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ar-EG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4B7A7-C45E-40FE-889A-9BB3B02A06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395288" y="6453188"/>
            <a:ext cx="8640762" cy="369887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dirty="0">
                <a:solidFill>
                  <a:prstClr val="black"/>
                </a:solidFill>
                <a:latin typeface="ae_AlMothnna" pitchFamily="34" charset="-78"/>
                <a:cs typeface="ae_AlMothnna" pitchFamily="34" charset="-78"/>
              </a:rPr>
              <a:t>تنفيذ العلاقات العامة – كلية الطب – جامعة أسيوط</a:t>
            </a:r>
            <a:endParaRPr lang="ar-EG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E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C4396C89-4162-46FC-AF18-DD785DC9D1AE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D411DFE9-4A32-440A-8DFD-65419282ACB4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7B1254D1-7FFC-47A1-A546-21D4F7030919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3CE77EAF-A1D6-4738-9FE6-5C74405E7FAD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4240C4BB-80E2-473F-8FB7-8F68026E37CD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9E409635-0CDC-40EE-AB08-8D09CAFCF636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74687A6F-65B4-4284-91F9-8460DC11AFCF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799F4C8D-CAD2-479F-828A-FFDEBA5E9475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B23955CA-058E-4673-B547-C06C4D900FCF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DE09896F-B31E-49D0-B89D-91DDD114DADE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ABAA81B5-4085-4762-8D64-AD57C3A21278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3DE77264-F2A4-408B-9CA1-75A33D38DC9B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87C046D0-BA77-4489-9772-D61442C67892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D370FDA0-6742-4D03-A19D-E291413FFED4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568E12FF-F7D2-4A1C-8B5D-FA61D3653C05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1F1D579A-EFD4-45E2-9E0F-9C388DDABDDC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E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22BFBCB4-4565-4921-B300-687E6811649C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58950563-7DB1-483C-A25E-8B5174078F8E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2D7526B4-07F4-45BA-BB82-72BA93A6B220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1C3C18B0-ECE7-4914-AD48-06D669939BF7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98151EE1-1B09-434A-AF08-38E2795122E5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82A61569-48ED-4E06-AA76-BB5CEB78994B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395288" y="6453188"/>
            <a:ext cx="8640762" cy="369887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dirty="0">
                <a:solidFill>
                  <a:prstClr val="black"/>
                </a:solidFill>
                <a:latin typeface="ae_AlMothnna" pitchFamily="34" charset="-78"/>
                <a:cs typeface="ae_AlMothnna" pitchFamily="34" charset="-78"/>
              </a:rPr>
              <a:t>تنفيذ العلاقات العامة – كلية الطب – جامعة أسيوط</a:t>
            </a:r>
            <a:endParaRPr lang="ar-EG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E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ACCD135D-A49B-4FE2-B913-30956C9E98EE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B9215CF6-466E-4F8D-BF50-94D0F63AACC0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E97ED6EA-2290-4C20-A918-51A3222E4CE6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BE620092-897B-4CC8-86A1-877936FDBD84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FF7B0187-3411-4C8D-91E2-82EB9F6C0958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CDAF2DA7-2980-4F8F-8562-9B034E5ABE51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1A772BEC-ABF4-435E-BFE3-99C08984267E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12846E6D-97A7-47DA-B06F-8469C5E48336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A4D017E4-75C5-409C-A0FA-23CD7146553B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3FCCBA05-59A8-4EAF-8B39-616AE02C56BF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9262ED9D-652F-477A-89AD-4586A96A8D52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BA9BD4AD-9C81-464A-BA06-74441FE03D95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56967588-B9DF-4757-929A-EE0A9B004B19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EF4F2973-2048-4BC4-9FFD-366301EE6677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93E4C7B7-C762-4D15-9610-52EF5261F74A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D9C7A367-B903-4FC8-9500-0D88D8F3703C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E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C1C3C6A3-03AB-45B6-A16D-DF40B21B431A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B9EBED57-1487-41F3-BF0E-EF9C21BEE87A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C8E444AC-6C98-42C4-9ED2-01D74742D117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2D975DFF-B924-4861-92F2-23ACA33CBDD6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367947A1-7FC5-4D75-A890-37428686520E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fld id="{3BA0C152-B771-40EA-8AC0-D5FC47AA1F71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 advClick="0" advTm="15000"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246787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246788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246789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grpSp>
          <p:nvGrpSpPr>
            <p:cNvPr id="47115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46791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46792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46793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46794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46795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46796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46797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46798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46799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46800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46801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46802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46803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</p:grpSp>
        <p:sp>
          <p:nvSpPr>
            <p:cNvPr id="246804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246805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246806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246807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246808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246809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246810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246811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246812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246813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246814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grpSp>
          <p:nvGrpSpPr>
            <p:cNvPr id="47127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46816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46817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46818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46819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  <p:sp>
            <p:nvSpPr>
              <p:cNvPr id="246820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l" rtl="0">
                  <a:defRPr/>
                </a:pPr>
                <a:endParaRPr lang="ar-EG">
                  <a:cs typeface="Arial" pitchFamily="34" charset="0"/>
                </a:endParaRPr>
              </a:p>
            </p:txBody>
          </p:sp>
        </p:grpSp>
        <p:sp>
          <p:nvSpPr>
            <p:cNvPr id="2468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  <p:sp>
          <p:nvSpPr>
            <p:cNvPr id="2468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ar-EG">
                <a:cs typeface="Arial" pitchFamily="34" charset="0"/>
              </a:endParaRPr>
            </a:p>
          </p:txBody>
        </p:sp>
      </p:grpSp>
      <p:sp>
        <p:nvSpPr>
          <p:cNvPr id="246823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  <a:endParaRPr lang="en-US" smtClean="0"/>
          </a:p>
        </p:txBody>
      </p:sp>
      <p:sp>
        <p:nvSpPr>
          <p:cNvPr id="246824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825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826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defRPr>
            </a:lvl1pPr>
          </a:lstStyle>
          <a:p>
            <a:pPr>
              <a:defRPr/>
            </a:pPr>
            <a:fld id="{5A5578F7-CBF8-4303-A64F-CCF37CEFB09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682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0" r:id="rId1"/>
    <p:sldLayoutId id="2147483758" r:id="rId2"/>
    <p:sldLayoutId id="2147483757" r:id="rId3"/>
    <p:sldLayoutId id="2147483756" r:id="rId4"/>
    <p:sldLayoutId id="2147483755" r:id="rId5"/>
    <p:sldLayoutId id="2147483754" r:id="rId6"/>
    <p:sldLayoutId id="2147483753" r:id="rId7"/>
    <p:sldLayoutId id="2147483752" r:id="rId8"/>
    <p:sldLayoutId id="2147483751" r:id="rId9"/>
    <p:sldLayoutId id="2147483750" r:id="rId10"/>
    <p:sldLayoutId id="2147483749" r:id="rId11"/>
    <p:sldLayoutId id="2147483748" r:id="rId12"/>
    <p:sldLayoutId id="2147483747" r:id="rId13"/>
    <p:sldLayoutId id="2147483759" r:id="rId14"/>
  </p:sldLayoutIdLst>
  <p:transition advClick="0" advTm="15000">
    <p:strips dir="ru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36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A5AB373-134F-48E7-9A74-CFDCB716A33A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9B824A3-F94F-4200-93C8-A5D6ED769D27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advClick="0" advTm="15000">
    <p:strips dir="ru"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76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345517E-2F87-4AB3-9953-6E98B5F4D6A0}" type="datetimeFigureOut">
              <a:rPr lang="ar-EG"/>
              <a:pPr>
                <a:defRPr/>
              </a:pPr>
              <a:t>02/07/1434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6454A02-545F-4C11-A55A-BF8D1F7F5EC0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ransition advClick="0" advTm="15000">
    <p:strips dir="ru"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D:\&#1602;&#1608;&#1575;&#1601;&#1604;\&#1571;&#1594;&#1575;&#1606;&#1609;\&#1605;&#1608;&#1587;&#1610;&#1602;&#1609;%20&#1603;&#1604;&#1575;&#1587;&#1610;&#1603;-%2012%20-%20my%20heart%20will%20go%20on,&#1605;&#1606;%20&#1576;&#1610;&#1575;&#1586;,&#1605;&#1606;&#1578;&#1583;&#1610;&#1575;&#1578;%20&#1581;&#1586;&#1606;%20&#1575;&#1604;&#1593;&#1588;&#1575;&#1602;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602;&#1608;&#1575;&#1601;&#1604;\&#1571;&#1594;&#1575;&#1606;&#1609;\&#1605;&#1608;&#1587;&#1610;&#1602;&#1609;%20&#1603;&#1604;&#1575;&#1587;&#1610;&#1603;-%2012%20-%20my%20heart%20will%20go%20on,&#1605;&#1606;%20&#1576;&#1610;&#1575;&#1586;,&#1605;&#1606;&#1578;&#1583;&#1610;&#1575;&#1578;%20&#1581;&#1586;&#1606;%20&#1575;&#1604;&#1593;&#1588;&#1575;&#1602;.mp3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4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602;&#1608;&#1575;&#1601;&#1604;\&#1571;&#1594;&#1575;&#1606;&#1609;\&#1605;&#1608;&#1587;&#1610;&#1602;&#1609;%20&#1603;&#1604;&#1575;&#1587;&#1610;&#1603;-%2012%20-%20my%20heart%20will%20go%20on,&#1605;&#1606;%20&#1576;&#1610;&#1575;&#1586;,&#1605;&#1606;&#1578;&#1583;&#1610;&#1575;&#1578;%20&#1581;&#1586;&#1606;%20&#1575;&#1604;&#1593;&#1588;&#1575;&#1602;.mp3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16.xml"/><Relationship Id="rId1" Type="http://schemas.openxmlformats.org/officeDocument/2006/relationships/video" Target="NULL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16.xml"/><Relationship Id="rId1" Type="http://schemas.openxmlformats.org/officeDocument/2006/relationships/video" Target="NULL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16.xml"/><Relationship Id="rId1" Type="http://schemas.openxmlformats.org/officeDocument/2006/relationships/video" Target="NULL" TargetMode="Externa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602;&#1608;&#1575;&#1601;&#1604;\&#1571;&#1594;&#1575;&#1606;&#1609;\&#1605;&#1608;&#1587;&#1610;&#1602;&#1609;%20&#1603;&#1604;&#1575;&#1587;&#1610;&#1603;-%2012%20-%20my%20heart%20will%20go%20on,&#1605;&#1606;%20&#1576;&#1610;&#1575;&#1586;,&#1605;&#1606;&#1578;&#1583;&#1610;&#1575;&#1578;%20&#1581;&#1586;&#1606;%20&#1575;&#1604;&#1593;&#1588;&#1575;&#1602;.mp3" TargetMode="Externa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5" descr="صورة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2" name="Picture 16" descr="8r2n9h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04800"/>
            <a:ext cx="3495675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موسيقى كلاسيك- 12 - my heart will go on,من بياز,منتديات حزن العشاق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0" y="762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4" descr="رخام أبيض"/>
          <p:cNvSpPr>
            <a:spLocks noGrp="1" noChangeArrowheads="1"/>
          </p:cNvSpPr>
          <p:nvPr>
            <p:ph type="title"/>
          </p:nvPr>
        </p:nvSpPr>
        <p:spPr>
          <a:xfrm>
            <a:off x="0" y="-25400"/>
            <a:ext cx="9144000" cy="6858000"/>
          </a:xfrm>
          <a:blipFill dpi="0" rotWithShape="1">
            <a:blip r:embed="rId3" cstate="print"/>
            <a:srcRect/>
            <a:tile tx="0" ty="0" sx="100000" sy="100000" flip="none" algn="tl"/>
          </a:blipFill>
        </p:spPr>
        <p:txBody>
          <a:bodyPr/>
          <a:lstStyle/>
          <a:p>
            <a:pPr algn="r" eaLnBrk="1" hangingPunct="1"/>
            <a:r>
              <a:rPr lang="ar-EG" smtClean="0">
                <a:solidFill>
                  <a:srgbClr val="FF0000"/>
                </a:solidFill>
                <a:effectLst/>
              </a:rPr>
              <a:t/>
            </a:r>
            <a:br>
              <a:rPr lang="ar-EG" smtClean="0">
                <a:solidFill>
                  <a:srgbClr val="FF0000"/>
                </a:solidFill>
                <a:effectLst/>
              </a:rPr>
            </a:br>
            <a:endParaRPr lang="en-US" smtClean="0">
              <a:solidFill>
                <a:srgbClr val="FF0000"/>
              </a:solidFill>
              <a:effectLst/>
            </a:endParaRPr>
          </a:p>
        </p:txBody>
      </p:sp>
      <p:pic>
        <p:nvPicPr>
          <p:cNvPr id="41986" name="Picture 5" descr="صورة1hhhhhhhhhh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-9525"/>
            <a:ext cx="12477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6" descr="صورة1hhhhhhhhhh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76425" y="1743075"/>
            <a:ext cx="12477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7" descr="صورة1hhhhhhhhhh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96225" y="0"/>
            <a:ext cx="12477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8" descr="صورة1hhhhhhhhhh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4876800"/>
            <a:ext cx="12477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9" descr="صورة1hhhhhhhhhh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1666875"/>
            <a:ext cx="12477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Picture 10" descr="صورة1hhhhhhhhhh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4495800"/>
            <a:ext cx="12477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11" descr="صورة1hhhhhhhhhh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5553075"/>
            <a:ext cx="12477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3" name="Title 1"/>
          <p:cNvSpPr txBox="1">
            <a:spLocks/>
          </p:cNvSpPr>
          <p:nvPr/>
        </p:nvSpPr>
        <p:spPr bwMode="auto">
          <a:xfrm>
            <a:off x="228600" y="1295400"/>
            <a:ext cx="8305800" cy="14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ar-EG" sz="4000" b="1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احتفال كلية الطب  بيوم البيئة</a:t>
            </a:r>
          </a:p>
          <a:p>
            <a:pPr algn="ctr"/>
            <a:r>
              <a:rPr lang="ar-EG" sz="4000" b="1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3/ 4 / 2013</a:t>
            </a:r>
            <a:r>
              <a:rPr lang="ar-SA" sz="360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ar-SA" sz="360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</a:br>
            <a:endParaRPr lang="ar-EG" sz="3600">
              <a:solidFill>
                <a:srgbClr val="FF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28600" y="2819400"/>
            <a:ext cx="8229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EG" sz="4800" b="1" dirty="0">
                <a:solidFill>
                  <a:srgbClr val="333300"/>
                </a:solidFill>
                <a:latin typeface="Calibri" pitchFamily="34" charset="0"/>
                <a:cs typeface="Arial" pitchFamily="34" charset="0"/>
              </a:rPr>
              <a:t>عرض أنشطة كلية الطب فى مجال خدمة المجتمع و تنمية البيئة للعام الجامعى 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ar-EG" sz="4800" b="1" dirty="0">
                <a:solidFill>
                  <a:srgbClr val="333300"/>
                </a:solidFill>
                <a:latin typeface="Calibri" pitchFamily="34" charset="0"/>
                <a:cs typeface="Arial" pitchFamily="34" charset="0"/>
              </a:rPr>
              <a:t>2012</a:t>
            </a:r>
          </a:p>
        </p:txBody>
      </p:sp>
      <p:sp>
        <p:nvSpPr>
          <p:cNvPr id="41995" name="TextBox 2"/>
          <p:cNvSpPr txBox="1">
            <a:spLocks noChangeArrowheads="1"/>
          </p:cNvSpPr>
          <p:nvPr/>
        </p:nvSpPr>
        <p:spPr bwMode="auto">
          <a:xfrm>
            <a:off x="3048000" y="457200"/>
            <a:ext cx="4373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2000" b="1">
                <a:solidFill>
                  <a:srgbClr val="333300"/>
                </a:solidFill>
                <a:latin typeface="ae_AlMothnna"/>
                <a:ea typeface="ae_AlMothnna"/>
                <a:cs typeface="Arabic Transparent" pitchFamily="2" charset="-78"/>
              </a:rPr>
              <a:t>القوافل الطبية – كلية الطب – جامعة أسيوط</a:t>
            </a:r>
            <a:endParaRPr lang="ar-EG" sz="2000" b="1">
              <a:solidFill>
                <a:srgbClr val="333300"/>
              </a:solidFill>
              <a:latin typeface="Calibri" pitchFamily="34" charset="0"/>
              <a:ea typeface="ae_AlMothnna"/>
              <a:cs typeface="Arabic Transparent" pitchFamily="2" charset="-78"/>
            </a:endParaRPr>
          </a:p>
        </p:txBody>
      </p:sp>
      <p:pic>
        <p:nvPicPr>
          <p:cNvPr id="13" name="موسيقى كلاسيك- 12 - my heart will go on,من بياز,منتديات حزن العشاق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47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8" name="Rectangle 4" descr="باقة أزهار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  <a:blipFill dpi="0" rotWithShape="1">
            <a:blip r:embed="rId2" cstate="print"/>
            <a:srcRect/>
            <a:tile tx="0" ty="0" sx="100000" sy="100000" flip="none" algn="tl"/>
          </a:blipFill>
        </p:spPr>
        <p:txBody>
          <a:bodyPr/>
          <a:lstStyle/>
          <a:p>
            <a:pPr rtl="1" eaLnBrk="1" hangingPunct="1"/>
            <a:r>
              <a:rPr lang="ar-EG" sz="40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أ0د أحمد مخلوف</a:t>
            </a:r>
            <a:br>
              <a:rPr lang="ar-EG" sz="40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</a:br>
            <a:r>
              <a:rPr lang="ar-EG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 </a:t>
            </a:r>
            <a:r>
              <a:rPr lang="ar-EG" sz="4000" b="1" smtClean="0">
                <a:solidFill>
                  <a:srgbClr val="33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عميد كلية الطب </a:t>
            </a:r>
            <a:br>
              <a:rPr lang="ar-EG" sz="4000" b="1" smtClean="0">
                <a:solidFill>
                  <a:srgbClr val="33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</a:br>
            <a:r>
              <a:rPr lang="ar-EG" sz="40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أ0د 0 ايناس عبد المجيد محمد</a:t>
            </a:r>
            <a:r>
              <a:rPr lang="ar-EG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/>
            </a:r>
            <a:br>
              <a:rPr lang="ar-EG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</a:br>
            <a:r>
              <a:rPr lang="ar-EG" sz="4000" b="1" smtClean="0">
                <a:solidFill>
                  <a:srgbClr val="33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وكيل الكلية لشئون خدمة المجتمع و تنمية البيئة</a:t>
            </a:r>
            <a:r>
              <a:rPr lang="ar-EG" sz="4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/>
            </a:r>
            <a:br>
              <a:rPr lang="ar-EG" sz="4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</a:br>
            <a:r>
              <a:rPr lang="ar-EG" sz="4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ادارة الكلية</a:t>
            </a:r>
            <a:r>
              <a:rPr lang="ar-EG" sz="4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/>
            </a:r>
            <a:br>
              <a:rPr lang="ar-EG" sz="4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</a:br>
            <a:r>
              <a:rPr lang="ar-EG" sz="4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السادة أعضاء لجنة خدمة المجتمع و تنمية البيئة</a:t>
            </a:r>
            <a:br>
              <a:rPr lang="ar-EG" sz="4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</a:br>
            <a:r>
              <a:rPr lang="ar-EG" sz="4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السادة أعضاء هيئة التدريس و معاونوهم و العاملون</a:t>
            </a:r>
            <a:br>
              <a:rPr lang="ar-EG" sz="4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</a:br>
            <a:r>
              <a:rPr lang="ar-EG" sz="4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يرحبون بالضيوف الكرام أعضاء مجلس </a:t>
            </a:r>
            <a:br>
              <a:rPr lang="ar-EG" sz="4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</a:br>
            <a:r>
              <a:rPr lang="ar-EG" sz="4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خدمة المجتمع و تنمية البيئة بجامعة أسيوط</a:t>
            </a:r>
            <a:endParaRPr lang="en-US" sz="4000" b="1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abic Transparent" pitchFamily="2" charset="-78"/>
            </a:endParaRPr>
          </a:p>
        </p:txBody>
      </p:sp>
      <p:pic>
        <p:nvPicPr>
          <p:cNvPr id="43010" name="Picture 5" descr="صورة1hhhhhhhhhh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71475"/>
            <a:ext cx="12477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Picture 6" descr="صورة1hhhhhhhhhh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0025" y="523875"/>
            <a:ext cx="12477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7" descr="صورة1hhhhhhhhhh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5629275"/>
            <a:ext cx="12477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8" descr="صورة1hhhhhhhhhh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5553075"/>
            <a:ext cx="11715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9" descr="صورة1hhhhhhhhhh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8625" y="5705475"/>
            <a:ext cx="12477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6" name="Rectangle 4" descr="باقة أزهار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  <a:blipFill dpi="0" rotWithShape="1">
            <a:blip r:embed="rId2" cstate="print"/>
            <a:srcRect/>
            <a:tile tx="0" ty="0" sx="100000" sy="100000" flip="none" algn="tl"/>
          </a:blipFill>
        </p:spPr>
        <p:txBody>
          <a:bodyPr/>
          <a:lstStyle/>
          <a:p>
            <a:pPr algn="l" eaLnBrk="1" hangingPunct="1">
              <a:defRPr/>
            </a:pPr>
            <a:endParaRPr lang="ar-EG" smtClean="0"/>
          </a:p>
        </p:txBody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229600" cy="3200400"/>
          </a:xfrm>
        </p:spPr>
        <p:txBody>
          <a:bodyPr/>
          <a:lstStyle/>
          <a:p>
            <a:pPr algn="ctr" rtl="1" eaLnBrk="1" hangingPunct="1">
              <a:buFont typeface="Wingdings" pitchFamily="2" charset="2"/>
              <a:buNone/>
              <a:defRPr/>
            </a:pPr>
            <a:r>
              <a:rPr lang="ar-EG" sz="5400" b="1" i="1" dirty="0" smtClean="0">
                <a:solidFill>
                  <a:schemeClr val="bg1"/>
                </a:solidFill>
                <a:cs typeface="Andalus" pitchFamily="2" charset="-78"/>
              </a:rPr>
              <a:t>أنشطة الكلية فى مجال القوافل الطبية للخدمة المجتمعية فى المناطق النائية </a:t>
            </a:r>
          </a:p>
          <a:p>
            <a:pPr algn="ctr" rtl="1" eaLnBrk="1" hangingPunct="1">
              <a:buFont typeface="Wingdings" pitchFamily="2" charset="2"/>
              <a:buNone/>
              <a:defRPr/>
            </a:pPr>
            <a:r>
              <a:rPr lang="ar-EG" sz="6600" b="1" i="1" dirty="0" smtClean="0">
                <a:solidFill>
                  <a:schemeClr val="bg1"/>
                </a:solidFill>
                <a:cs typeface="Andalus" pitchFamily="2" charset="-78"/>
              </a:rPr>
              <a:t>2012</a:t>
            </a:r>
            <a:endParaRPr lang="en-US" sz="6600" b="1" i="1" dirty="0" smtClean="0">
              <a:solidFill>
                <a:schemeClr val="bg1"/>
              </a:solidFill>
              <a:cs typeface="Andalus" pitchFamily="2" charset="-78"/>
            </a:endParaRP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986" name="Rectangle 1002" descr="رخام أبيض"/>
          <p:cNvSpPr>
            <a:spLocks noGrp="1" noChangeArrowheads="1"/>
          </p:cNvSpPr>
          <p:nvPr>
            <p:ph type="title"/>
          </p:nvPr>
        </p:nvSpPr>
        <p:spPr>
          <a:xfrm>
            <a:off x="0" y="-838200"/>
            <a:ext cx="9144000" cy="7696200"/>
          </a:xfrm>
          <a:blipFill dpi="0" rotWithShape="1">
            <a:blip r:embed="rId2" cstate="print"/>
            <a:srcRect/>
            <a:tile tx="0" ty="0" sx="100000" sy="100000" flip="none" algn="tl"/>
          </a:blipFill>
          <a:ln>
            <a:solidFill>
              <a:srgbClr val="FF3300"/>
            </a:solidFill>
          </a:ln>
        </p:spPr>
        <p:txBody>
          <a:bodyPr/>
          <a:lstStyle/>
          <a:p>
            <a:pPr rtl="1" eaLnBrk="1" hangingPunct="1">
              <a:defRPr/>
            </a:pPr>
            <a:endParaRPr lang="ar-EG" b="1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5232" name="Group 176"/>
          <p:cNvGraphicFramePr>
            <a:graphicFrameLocks noGrp="1"/>
          </p:cNvGraphicFramePr>
          <p:nvPr/>
        </p:nvGraphicFramePr>
        <p:xfrm>
          <a:off x="0" y="-762000"/>
          <a:ext cx="9144000" cy="7613659"/>
        </p:xfrm>
        <a:graphic>
          <a:graphicData uri="http://schemas.openxmlformats.org/drawingml/2006/table">
            <a:tbl>
              <a:tblPr rtl="1"/>
              <a:tblGrid>
                <a:gridCol w="434975"/>
                <a:gridCol w="2332037"/>
                <a:gridCol w="1384300"/>
                <a:gridCol w="922338"/>
                <a:gridCol w="1527175"/>
                <a:gridCol w="1620837"/>
                <a:gridCol w="922338"/>
              </a:tblGrid>
              <a:tr h="7461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م</a:t>
                      </a:r>
                      <a:endParaRPr kumimoji="0" lang="ar-EG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اسم القرية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التاريخ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عدد الأطباء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عدد الحالات التى تم الكشف عليها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عدد الحالات التى تم تحويلها للمستشفى الجامعى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العام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قرية ساحل سليم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20/1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</a:t>
                      </a:r>
                      <a:endParaRPr kumimoji="0" lang="ar-EG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8 أطباء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320 حالة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34 حالة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</a:t>
                      </a:r>
                      <a:endParaRPr kumimoji="0" lang="en-US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قرية ساحل سليم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16/3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</a:t>
                      </a:r>
                      <a:endParaRPr kumimoji="0" lang="ar-EG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10  أطباء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451 حالة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49 حالة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3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قرية العسيرات – سوهاج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23/3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 2012</a:t>
                      </a:r>
                      <a:endParaRPr kumimoji="0" lang="ar-EG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8 أطباء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450 حالة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72 حالة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4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محافظة الوادى الجديد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26-27/4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 2012</a:t>
                      </a:r>
                      <a:endParaRPr kumimoji="0" lang="ar-EG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7 أطباء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674 حالة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---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5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قرية كمبوها – منفلوط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11/5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 2012</a:t>
                      </a:r>
                      <a:endParaRPr kumimoji="0" lang="ar-EG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5 أطباء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235 حالة 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30 حالة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6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قريتى السوالم، بنى إبراهيم أبنوب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18/5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12 طبيب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473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25 حالة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7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قريتى الجبراوى، العطيات أبنوب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25/5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13 طبيب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327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29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8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قريتى الحمام – أبو أسحاق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1/6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13 طبيب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331 حالة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23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9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قريتى اللوقا-الخوالد- الساحل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8/6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14 طبيب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437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14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10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قريتى بويط – التناغة الساحل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15/6/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15 طبيب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382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25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11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قريتى كوم المنصورة- الشنابلة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22/6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15 طبيب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365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14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12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قرية بنى شقير – منفلوط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24-26/6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15 طبيب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1950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46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13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قرية حرجات المنصورة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29/6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10 أطباء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240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5 حالات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14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قرية أبنوب – مركز أبنوب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14/9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2012م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6 أطباء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251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10 حالات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15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قرية أبنوب – مركز أبنوب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28/9/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7 أطباء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347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19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16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قرية دير شو – أبنوب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5/10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7 أطباء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127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8 حالات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17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قرية المعابدة – أبنوب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12/10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7 أطباء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172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27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18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قرية اللوقا – الساحل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2/11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7 أطباء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165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10 حالات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19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قرية تاسا – الساحل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16/11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7 أطباء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183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11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قرية بنى عدى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23/11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10 أطباء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391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29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21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قرية الساحل – مركز الساحل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21/12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</a:t>
                      </a:r>
                      <a:r>
                        <a:rPr kumimoji="0" lang="ar-E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9 أطباء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208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14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22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قرية الساحل – مركز ساحل سليم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28/12</a:t>
                      </a: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/</a:t>
                      </a: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2012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7 أطباء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130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11 حالة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Line 2"/>
          <p:cNvSpPr>
            <a:spLocks noChangeShapeType="1"/>
          </p:cNvSpPr>
          <p:nvPr/>
        </p:nvSpPr>
        <p:spPr bwMode="auto">
          <a:xfrm>
            <a:off x="6678613" y="673100"/>
            <a:ext cx="0" cy="0"/>
          </a:xfrm>
          <a:prstGeom prst="line">
            <a:avLst/>
          </a:prstGeom>
          <a:noFill/>
          <a:ln w="254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EG"/>
          </a:p>
        </p:txBody>
      </p:sp>
      <p:sp>
        <p:nvSpPr>
          <p:cNvPr id="175107" name="Line 3"/>
          <p:cNvSpPr>
            <a:spLocks noChangeShapeType="1"/>
          </p:cNvSpPr>
          <p:nvPr/>
        </p:nvSpPr>
        <p:spPr bwMode="auto">
          <a:xfrm>
            <a:off x="6678613" y="673100"/>
            <a:ext cx="0" cy="0"/>
          </a:xfrm>
          <a:prstGeom prst="line">
            <a:avLst/>
          </a:prstGeom>
          <a:noFill/>
          <a:ln w="254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EG"/>
          </a:p>
        </p:txBody>
      </p:sp>
      <p:graphicFrame>
        <p:nvGraphicFramePr>
          <p:cNvPr id="175108" name="Group 4"/>
          <p:cNvGraphicFramePr>
            <a:graphicFrameLocks noGrp="1"/>
          </p:cNvGraphicFramePr>
          <p:nvPr/>
        </p:nvGraphicFramePr>
        <p:xfrm>
          <a:off x="76200" y="1524000"/>
          <a:ext cx="8915400" cy="5136516"/>
        </p:xfrm>
        <a:graphic>
          <a:graphicData uri="http://schemas.openxmlformats.org/drawingml/2006/table">
            <a:tbl>
              <a:tblPr rtl="1"/>
              <a:tblGrid>
                <a:gridCol w="576262"/>
                <a:gridCol w="2500313"/>
                <a:gridCol w="1577975"/>
                <a:gridCol w="1973262"/>
                <a:gridCol w="2287588"/>
              </a:tblGrid>
              <a:tr h="7969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القافلة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التاريخ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عدد الحالات التى تم 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توقيع الكشف عليها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عدد الحالات التى تم 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تحويلها للمستشفى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السوالم أبنوب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18/5/2012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246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حالة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بنى إبراهيم – أبنوب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18/5/2012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227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الجبراوى أبنوب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25/5/2012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حالات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66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العطيات البحرية – أبنوب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25/5/2012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208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الحمام – أبنوب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1/6/2012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159 حالة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أبو أسحاق – أبنوب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1/6/2012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172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اللوقا - الساحل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8/6/2012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215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حالات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الخوالد – الساحل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8/6/2012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222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حالات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بويط – الساحل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15/6/2012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198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5187" name="Line 83"/>
          <p:cNvSpPr>
            <a:spLocks noChangeShapeType="1"/>
          </p:cNvSpPr>
          <p:nvPr/>
        </p:nvSpPr>
        <p:spPr bwMode="auto">
          <a:xfrm>
            <a:off x="6678613" y="673100"/>
            <a:ext cx="0" cy="0"/>
          </a:xfrm>
          <a:prstGeom prst="line">
            <a:avLst/>
          </a:prstGeom>
          <a:noFill/>
          <a:ln w="254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EG"/>
          </a:p>
        </p:txBody>
      </p:sp>
      <p:sp>
        <p:nvSpPr>
          <p:cNvPr id="175188" name="Line 84"/>
          <p:cNvSpPr>
            <a:spLocks noChangeShapeType="1"/>
          </p:cNvSpPr>
          <p:nvPr/>
        </p:nvSpPr>
        <p:spPr bwMode="auto">
          <a:xfrm>
            <a:off x="6678613" y="673100"/>
            <a:ext cx="0" cy="0"/>
          </a:xfrm>
          <a:prstGeom prst="line">
            <a:avLst/>
          </a:prstGeom>
          <a:noFill/>
          <a:ln w="254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EG"/>
          </a:p>
        </p:txBody>
      </p:sp>
      <p:sp>
        <p:nvSpPr>
          <p:cNvPr id="175189" name="Rectangle 8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ar-EG" sz="4000" b="1" smtClean="0">
                <a:solidFill>
                  <a:srgbClr val="FFFF66"/>
                </a:solidFill>
                <a:effectLst/>
              </a:rPr>
              <a:t>بيان بالقوافل الطبية التى تمت  ضمن العقد المبرم مع هيئة انقاذ الطفولة</a:t>
            </a:r>
            <a:endParaRPr lang="en-US" sz="4000" b="1" smtClean="0">
              <a:solidFill>
                <a:srgbClr val="FFFF66"/>
              </a:solidFill>
              <a:effectLst/>
            </a:endParaRP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6130" name="Group 2"/>
          <p:cNvGraphicFramePr>
            <a:graphicFrameLocks noGrp="1"/>
          </p:cNvGraphicFramePr>
          <p:nvPr>
            <p:ph idx="1"/>
          </p:nvPr>
        </p:nvGraphicFramePr>
        <p:xfrm>
          <a:off x="0" y="1524000"/>
          <a:ext cx="9144000" cy="5372418"/>
        </p:xfrm>
        <a:graphic>
          <a:graphicData uri="http://schemas.openxmlformats.org/drawingml/2006/table">
            <a:tbl>
              <a:tblPr rtl="1"/>
              <a:tblGrid>
                <a:gridCol w="558800"/>
                <a:gridCol w="2303462"/>
                <a:gridCol w="1670050"/>
                <a:gridCol w="2332038"/>
                <a:gridCol w="2279650"/>
              </a:tblGrid>
              <a:tr h="2778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القافلة</a:t>
                      </a:r>
                      <a:endParaRPr kumimoji="0" lang="ar-SA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التاريخ</a:t>
                      </a:r>
                      <a:endParaRPr kumimoji="0" lang="ar-SA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عدد الحالات التى تم 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توقيع الكشف عليها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عدد الحالات التى تم 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تحويلها للمستشفى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التناغة الشرقية – الساحل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15/6/2012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184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الشنابلة أبنوب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22/6/2012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حالات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كوم المنصورة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22/6/2012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173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حالات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حرجات المنصورة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29/6/2012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240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حالات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أبنوب – مركز أبنوب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14/9/2012م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251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حالات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أبنوب – مركز أبنوب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28/9/2012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347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دير شو – أبنوب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5/10/2012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127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حالات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المعابدة – أبنوب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12/10/2012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172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اللوقا – الساحل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2/11/2012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حالات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تاسا – الساحل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16/11/2012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183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ar-EG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إجمالى الحالات التى تم الكشف عليها والمحولة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3790</a:t>
                      </a: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226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6222" name="Rectangle 9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ar-EG" sz="4000" smtClean="0">
                <a:effectLst/>
              </a:rPr>
              <a:t>تابع :بيان بالقوافل الطبية التى تمت  ضمن العقد المبرم مع هيئة انقاذ الطفولة</a:t>
            </a:r>
            <a:endParaRPr lang="en-US" sz="4000" smtClean="0">
              <a:effectLst/>
            </a:endParaRP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Line 2"/>
          <p:cNvSpPr>
            <a:spLocks noChangeShapeType="1"/>
          </p:cNvSpPr>
          <p:nvPr/>
        </p:nvSpPr>
        <p:spPr bwMode="auto">
          <a:xfrm>
            <a:off x="6678613" y="673100"/>
            <a:ext cx="0" cy="0"/>
          </a:xfrm>
          <a:prstGeom prst="line">
            <a:avLst/>
          </a:prstGeom>
          <a:noFill/>
          <a:ln w="254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EG"/>
          </a:p>
        </p:txBody>
      </p:sp>
      <p:sp>
        <p:nvSpPr>
          <p:cNvPr id="183299" name="Line 3"/>
          <p:cNvSpPr>
            <a:spLocks noChangeShapeType="1"/>
          </p:cNvSpPr>
          <p:nvPr/>
        </p:nvSpPr>
        <p:spPr bwMode="auto">
          <a:xfrm>
            <a:off x="6678613" y="673100"/>
            <a:ext cx="0" cy="0"/>
          </a:xfrm>
          <a:prstGeom prst="line">
            <a:avLst/>
          </a:prstGeom>
          <a:noFill/>
          <a:ln w="254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EG"/>
          </a:p>
        </p:txBody>
      </p:sp>
      <p:graphicFrame>
        <p:nvGraphicFramePr>
          <p:cNvPr id="183300" name="Group 4"/>
          <p:cNvGraphicFramePr>
            <a:graphicFrameLocks noGrp="1"/>
          </p:cNvGraphicFramePr>
          <p:nvPr/>
        </p:nvGraphicFramePr>
        <p:xfrm>
          <a:off x="76200" y="1524000"/>
          <a:ext cx="8915400" cy="5136516"/>
        </p:xfrm>
        <a:graphic>
          <a:graphicData uri="http://schemas.openxmlformats.org/drawingml/2006/table">
            <a:tbl>
              <a:tblPr rtl="1"/>
              <a:tblGrid>
                <a:gridCol w="576262"/>
                <a:gridCol w="2500313"/>
                <a:gridCol w="1577975"/>
                <a:gridCol w="1973262"/>
                <a:gridCol w="2287588"/>
              </a:tblGrid>
              <a:tr h="7969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القافلة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التاريخ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عدد الحالات التى تم 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توقيع الكشف عليها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عدد الحالات التى تم 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تحويلها للمستشفى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السوالم أبنوب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18/5/2012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246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حالة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بنى إبراهيم – أبنوب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18/5/2012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227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الجبراوى أبنوب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25/5/2012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حالات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66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العطيات البحرية – أبنوب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25/5/2012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208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الحمام – أبنوب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1/6/2012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159 حالة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أبو أسحاق – أبنوب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1/6/2012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172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اللوقا - الساحل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8/6/2012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215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حالات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الخوالد – الساحل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8/6/2012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222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حالات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بويط – الساحل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15/6/2012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198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حالة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3379" name="Line 83"/>
          <p:cNvSpPr>
            <a:spLocks noChangeShapeType="1"/>
          </p:cNvSpPr>
          <p:nvPr/>
        </p:nvSpPr>
        <p:spPr bwMode="auto">
          <a:xfrm>
            <a:off x="6678613" y="673100"/>
            <a:ext cx="0" cy="0"/>
          </a:xfrm>
          <a:prstGeom prst="line">
            <a:avLst/>
          </a:prstGeom>
          <a:noFill/>
          <a:ln w="254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EG"/>
          </a:p>
        </p:txBody>
      </p:sp>
      <p:sp>
        <p:nvSpPr>
          <p:cNvPr id="183380" name="Line 84"/>
          <p:cNvSpPr>
            <a:spLocks noChangeShapeType="1"/>
          </p:cNvSpPr>
          <p:nvPr/>
        </p:nvSpPr>
        <p:spPr bwMode="auto">
          <a:xfrm>
            <a:off x="6678613" y="673100"/>
            <a:ext cx="0" cy="0"/>
          </a:xfrm>
          <a:prstGeom prst="line">
            <a:avLst/>
          </a:prstGeom>
          <a:noFill/>
          <a:ln w="254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ar-EG"/>
          </a:p>
        </p:txBody>
      </p:sp>
      <p:sp>
        <p:nvSpPr>
          <p:cNvPr id="183381" name="Rectangle 8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ar-EG" sz="4000" b="1" smtClean="0">
                <a:solidFill>
                  <a:srgbClr val="FFFF66"/>
                </a:solidFill>
                <a:effectLst/>
              </a:rPr>
              <a:t>بيان بالقوافل الطبية التى تمت  ضمن العقد المبرم مع هيئة انقاذ الطفولة</a:t>
            </a:r>
            <a:endParaRPr lang="en-US" sz="4000" b="1" smtClean="0">
              <a:solidFill>
                <a:srgbClr val="FFFF66"/>
              </a:solidFill>
              <a:effectLst/>
            </a:endParaRP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22" name="Group 2"/>
          <p:cNvGraphicFramePr>
            <a:graphicFrameLocks noGrp="1"/>
          </p:cNvGraphicFramePr>
          <p:nvPr>
            <p:ph idx="1"/>
          </p:nvPr>
        </p:nvGraphicFramePr>
        <p:xfrm>
          <a:off x="0" y="1524000"/>
          <a:ext cx="9144000" cy="5372418"/>
        </p:xfrm>
        <a:graphic>
          <a:graphicData uri="http://schemas.openxmlformats.org/drawingml/2006/table">
            <a:tbl>
              <a:tblPr rtl="1"/>
              <a:tblGrid>
                <a:gridCol w="558800"/>
                <a:gridCol w="2303462"/>
                <a:gridCol w="1670050"/>
                <a:gridCol w="2332038"/>
                <a:gridCol w="2279650"/>
              </a:tblGrid>
              <a:tr h="2778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القافلة</a:t>
                      </a:r>
                      <a:endParaRPr kumimoji="0" lang="ar-SA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التاريخ</a:t>
                      </a:r>
                      <a:endParaRPr kumimoji="0" lang="ar-SA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عدد الحالات التى تم 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توقيع الكشف عليها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عدد الحالات التى تم </a:t>
                      </a:r>
                      <a:endParaRPr kumimoji="0" lang="ar-EG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تحويلها للمستشفى </a:t>
                      </a:r>
                      <a:endParaRPr kumimoji="0" lang="ar-SA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التناغة الشرقية – الساحل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15/6/2012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184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الشنابلة أبنوب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22/6/2012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حالات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كوم المنصورة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22/6/2012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173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حالات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حرجات المنصورة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29/6/2012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240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حالات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أبنوب – مركز أبنوب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14/9/2012م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251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حالات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أبنوب – مركز أبنوب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28/9/2012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347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دير شو – أبنوب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5/10/2012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127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حالات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المعابدة – أبنوب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12/10/2012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172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اللوقا – الساحل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2/11/2012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حالات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ar-S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قرية تاسا – الساحل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16/11/2012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183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ar-EG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إجمالى الحالات التى تم الكشف عليها والمحولة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3790</a:t>
                      </a:r>
                      <a:r>
                        <a:rPr kumimoji="0" lang="ar-E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226 حالة</a:t>
                      </a:r>
                      <a:endParaRPr kumimoji="0" lang="ar-SA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414" name="Rectangle 9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ar-EG" sz="4000" smtClean="0">
                <a:effectLst/>
              </a:rPr>
              <a:t>تابع :بيان بالقوافل الطبية التى تمت  ضمن العقد المبرم مع هيئة انقاذ الطفولة</a:t>
            </a:r>
            <a:endParaRPr lang="en-US" sz="4000" smtClean="0">
              <a:effectLst/>
            </a:endParaRP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00200"/>
            <a:ext cx="9144000" cy="5257800"/>
          </a:xfrm>
          <a:noFill/>
          <a:ln/>
        </p:spPr>
      </p:pic>
      <p:sp>
        <p:nvSpPr>
          <p:cNvPr id="185347" name="Rectangle 3"/>
          <p:cNvSpPr>
            <a:spLocks noChangeArrowheads="1"/>
          </p:cNvSpPr>
          <p:nvPr/>
        </p:nvSpPr>
        <p:spPr bwMode="auto">
          <a:xfrm>
            <a:off x="228600" y="381000"/>
            <a:ext cx="8686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ar-EG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عدد الحالات التى تم توقيع الكشف الطبى فى قرى أبنوب و ساحل سليم 2012 </a:t>
            </a:r>
            <a:endParaRPr lang="en-US" sz="28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24000"/>
            <a:ext cx="9144000" cy="5334000"/>
          </a:xfrm>
          <a:noFill/>
          <a:ln/>
        </p:spPr>
      </p:pic>
      <p:sp>
        <p:nvSpPr>
          <p:cNvPr id="186371" name="Rectangle 3"/>
          <p:cNvSpPr>
            <a:spLocks noChangeArrowheads="1"/>
          </p:cNvSpPr>
          <p:nvPr/>
        </p:nvSpPr>
        <p:spPr bwMode="auto">
          <a:xfrm>
            <a:off x="228600" y="381000"/>
            <a:ext cx="8686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ar-EG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عدد الحالات التى تم تحويلها من قرى أبنوب و الساحل للمستشفى الجامعى </a:t>
            </a:r>
          </a:p>
          <a:p>
            <a:pPr algn="ctr"/>
            <a:endParaRPr lang="en-US" sz="28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sz="3200" b="1" smtClean="0"/>
              <a:t>بيان بأنشطة مركز القوافل الطبية بكلية الطب  لخدمة القرى والنجوع والمناطق النائية فى السنوات (2008 -2012)</a:t>
            </a:r>
            <a:endParaRPr lang="en-US" sz="3200" b="1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ph idx="1"/>
          </p:nvPr>
        </p:nvGraphicFramePr>
        <p:xfrm>
          <a:off x="838200" y="2057400"/>
          <a:ext cx="7772400" cy="4343400"/>
        </p:xfrm>
        <a:graphic>
          <a:graphicData uri="http://schemas.openxmlformats.org/presentationml/2006/ole">
            <p:oleObj spid="_x0000_s1026" name="Chart" r:id="rId3" imgW="4572000" imgH="2590800" progId="Excel.Sheet.8">
              <p:embed/>
            </p:oleObj>
          </a:graphicData>
        </a:graphic>
      </p:graphicFrame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sz="3200" b="1" smtClean="0"/>
              <a:t>بيان بأنشطة مركز القوافل الطبية بكلية الطب  لخدمة القرى والنجوع والمناطق النائية فى السنوات (2008 -2012)</a:t>
            </a:r>
            <a:endParaRPr lang="en-US" sz="3200" b="1" smtClean="0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ph idx="1"/>
          </p:nvPr>
        </p:nvGraphicFramePr>
        <p:xfrm>
          <a:off x="914400" y="2570163"/>
          <a:ext cx="7467600" cy="3906837"/>
        </p:xfrm>
        <a:graphic>
          <a:graphicData uri="http://schemas.openxmlformats.org/presentationml/2006/ole">
            <p:oleObj spid="_x0000_s2050" name="Chart" r:id="rId3" imgW="4572000" imgH="2590800" progId="Excel.Sheet.8">
              <p:embed/>
            </p:oleObj>
          </a:graphicData>
        </a:graphic>
      </p:graphicFrame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sz="3200" b="1" smtClean="0"/>
              <a:t>بيان بأنشطة مركز القوافل الطبية بكلية الطب  لخدمة القرى والنجوع والمناطق النائية فى السنوات (2008 -2012)</a:t>
            </a:r>
            <a:endParaRPr lang="en-US" sz="3200" b="1" smtClean="0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ph idx="1"/>
          </p:nvPr>
        </p:nvGraphicFramePr>
        <p:xfrm>
          <a:off x="838200" y="2438400"/>
          <a:ext cx="7391400" cy="4267200"/>
        </p:xfrm>
        <a:graphic>
          <a:graphicData uri="http://schemas.openxmlformats.org/presentationml/2006/ole">
            <p:oleObj spid="_x0000_s3074" name="Chart" r:id="rId3" imgW="4572000" imgH="2590800" progId="Excel.Sheet.8">
              <p:embed/>
            </p:oleObj>
          </a:graphicData>
        </a:graphic>
      </p:graphicFrame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sz="3200" b="1" smtClean="0"/>
              <a:t>بيان بأنشطة مركز القوافل الطبية بكلية الطب  لخدمة القرى والنجوع والمناطق النائية فى السنوات (2008 -2012)</a:t>
            </a:r>
            <a:endParaRPr lang="en-US" sz="3200" b="1" smtClean="0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ph idx="1"/>
          </p:nvPr>
        </p:nvGraphicFramePr>
        <p:xfrm>
          <a:off x="76200" y="2133600"/>
          <a:ext cx="8915400" cy="4495800"/>
        </p:xfrm>
        <a:graphic>
          <a:graphicData uri="http://schemas.openxmlformats.org/presentationml/2006/ole">
            <p:oleObj spid="_x0000_s4098" name="Chart" r:id="rId3" imgW="4572000" imgH="2590800" progId="Excel.Sheet.8">
              <p:embed/>
            </p:oleObj>
          </a:graphicData>
        </a:graphic>
      </p:graphicFrame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895600"/>
          </a:xfrm>
          <a:noFill/>
          <a:ln/>
        </p:spPr>
        <p:txBody>
          <a:bodyPr/>
          <a:lstStyle/>
          <a:p>
            <a:pPr algn="ctr" rtl="1">
              <a:buFont typeface="Wingdings" pitchFamily="2" charset="2"/>
              <a:buNone/>
            </a:pPr>
            <a:r>
              <a:rPr lang="ar-EG" sz="7200" b="1" smtClean="0">
                <a:solidFill>
                  <a:srgbClr val="FF0000"/>
                </a:solidFill>
                <a:cs typeface="Arabic Transparent" pitchFamily="2" charset="-78"/>
              </a:rPr>
              <a:t>قافلة عرب المدابغ </a:t>
            </a:r>
          </a:p>
          <a:p>
            <a:pPr algn="ctr" rtl="1">
              <a:buFont typeface="Wingdings" pitchFamily="2" charset="2"/>
              <a:buNone/>
            </a:pPr>
            <a:endParaRPr lang="en-US" sz="7200" b="1" smtClean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ransition advClick="0" advTm="15000">
    <p:strips dir="r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EG"/>
          </a:p>
        </p:txBody>
      </p:sp>
      <p:pic>
        <p:nvPicPr>
          <p:cNvPr id="56322" name="Picture 2" descr="D:\قوافل\قوافل 2013\قافلة-  عرب المدابغ 10-2-2013\عرب المدابغ 10-2-2013\DSC_41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EG"/>
          </a:p>
        </p:txBody>
      </p:sp>
      <p:pic>
        <p:nvPicPr>
          <p:cNvPr id="57346" name="Picture 2" descr="D:\قوافل\قوافل 2013\قافلة-  عرب المدابغ 10-2-2013\عرب المدابغ 10-2-2013\S10200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EG"/>
          </a:p>
        </p:txBody>
      </p:sp>
      <p:pic>
        <p:nvPicPr>
          <p:cNvPr id="58370" name="Picture 2" descr="D:\قوافل\قوافل 2013\قافلة-  عرب المدابغ 10-2-2013\القافله الطبيه وزياره الوزير عرب المدابغ 10-2-2013\New Folder\IMG_16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52400" y="0"/>
            <a:ext cx="9296400" cy="6858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EG"/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514600"/>
            <a:ext cx="8229600" cy="2530475"/>
          </a:xfrm>
        </p:spPr>
        <p:txBody>
          <a:bodyPr>
            <a:spAutoFit/>
          </a:bodyPr>
          <a:lstStyle/>
          <a:p>
            <a:pPr algn="ctr" rtl="1">
              <a:buFont typeface="Wingdings" pitchFamily="2" charset="2"/>
              <a:buNone/>
              <a:defRPr/>
            </a:pPr>
            <a:r>
              <a:rPr lang="ar-EG" sz="7200" b="1" dirty="0" smtClean="0">
                <a:solidFill>
                  <a:srgbClr val="FF0000"/>
                </a:solidFill>
                <a:cs typeface="Arabic Transparent" pitchFamily="2" charset="-78"/>
              </a:rPr>
              <a:t>قافلة </a:t>
            </a:r>
            <a:r>
              <a:rPr lang="ar-EG" sz="7200" b="1" dirty="0" err="1" smtClean="0">
                <a:solidFill>
                  <a:srgbClr val="FF0000"/>
                </a:solidFill>
                <a:cs typeface="Arabic Transparent" pitchFamily="2" charset="-78"/>
              </a:rPr>
              <a:t>البلايزة</a:t>
            </a:r>
            <a:r>
              <a:rPr lang="ar-EG" sz="7200" b="1" dirty="0" smtClean="0">
                <a:solidFill>
                  <a:srgbClr val="FF0000"/>
                </a:solidFill>
                <a:cs typeface="Arabic Transparent" pitchFamily="2" charset="-78"/>
              </a:rPr>
              <a:t> </a:t>
            </a:r>
          </a:p>
          <a:p>
            <a:pPr algn="ctr" rtl="1">
              <a:buFont typeface="Wingdings" pitchFamily="2" charset="2"/>
              <a:buNone/>
              <a:defRPr/>
            </a:pPr>
            <a:r>
              <a:rPr lang="ar-EG" sz="7200" b="1" dirty="0" smtClean="0">
                <a:solidFill>
                  <a:srgbClr val="FF0000"/>
                </a:solidFill>
                <a:cs typeface="Arabic Transparent" pitchFamily="2" charset="-78"/>
              </a:rPr>
              <a:t>8/ 3/ 2013</a:t>
            </a:r>
            <a:endParaRPr lang="ar-EG" sz="72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EG"/>
          </a:p>
        </p:txBody>
      </p:sp>
      <p:pic>
        <p:nvPicPr>
          <p:cNvPr id="60418" name="Picture 2" descr="D:\قوافل\قوافل 2013\قافلة البلايزة 8-3-2013\صور البلايزة 8-3-2013\DSC008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EG"/>
          </a:p>
        </p:txBody>
      </p:sp>
      <p:pic>
        <p:nvPicPr>
          <p:cNvPr id="61442" name="Picture 2" descr="D:\قوافل\قوافل 2013\قافلة البلايزة 8-3-2013\صور البلايزة 8-3-2013\DSC008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EG"/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>
          <a:xfrm>
            <a:off x="381000" y="2514600"/>
            <a:ext cx="8229600" cy="2530475"/>
          </a:xfrm>
        </p:spPr>
        <p:txBody>
          <a:bodyPr>
            <a:spAutoFit/>
          </a:bodyPr>
          <a:lstStyle/>
          <a:p>
            <a:pPr algn="ctr" rtl="1">
              <a:buFont typeface="Wingdings" pitchFamily="2" charset="2"/>
              <a:buNone/>
              <a:defRPr/>
            </a:pPr>
            <a:r>
              <a:rPr lang="ar-EG" sz="7200" b="1" dirty="0" smtClean="0">
                <a:solidFill>
                  <a:srgbClr val="FF0000"/>
                </a:solidFill>
                <a:cs typeface="Arabic Transparent" pitchFamily="2" charset="-78"/>
              </a:rPr>
              <a:t>قافلة بنى رافع</a:t>
            </a:r>
          </a:p>
          <a:p>
            <a:pPr algn="ctr" rtl="1">
              <a:buFont typeface="Wingdings" pitchFamily="2" charset="2"/>
              <a:buNone/>
              <a:defRPr/>
            </a:pPr>
            <a:r>
              <a:rPr lang="ar-EG" sz="7200" b="1" dirty="0" smtClean="0">
                <a:solidFill>
                  <a:srgbClr val="FF0000"/>
                </a:solidFill>
                <a:cs typeface="Arabic Transparent" pitchFamily="2" charset="-78"/>
              </a:rPr>
              <a:t>15/ 3/ 2013</a:t>
            </a:r>
            <a:endParaRPr lang="ar-EG" sz="72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EG"/>
          </a:p>
        </p:txBody>
      </p:sp>
      <p:pic>
        <p:nvPicPr>
          <p:cNvPr id="63490" name="Picture 2" descr="D:\قوافل\قوافل 2013\قافلة بنى رافع 15-3-2013\صور القافلة بنى رافع\DSC009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2667000"/>
          </a:xfrm>
        </p:spPr>
        <p:txBody>
          <a:bodyPr/>
          <a:lstStyle/>
          <a:p>
            <a:pPr algn="ctr" rtl="1">
              <a:buFont typeface="Wingdings" pitchFamily="2" charset="2"/>
              <a:buNone/>
              <a:defRPr/>
            </a:pPr>
            <a:r>
              <a:rPr lang="ar-EG" sz="6000" b="1" dirty="0" smtClean="0">
                <a:solidFill>
                  <a:srgbClr val="FF0000"/>
                </a:solidFill>
                <a:cs typeface="Arabic Transparent" pitchFamily="2" charset="-78"/>
              </a:rPr>
              <a:t>مركز دراسات العلوم الطبية </a:t>
            </a:r>
          </a:p>
          <a:p>
            <a:pPr algn="ctr" rtl="1">
              <a:buFont typeface="Wingdings" pitchFamily="2" charset="2"/>
              <a:buNone/>
              <a:defRPr/>
            </a:pPr>
            <a:r>
              <a:rPr lang="ar-EG" sz="6000" b="1" dirty="0" smtClean="0">
                <a:solidFill>
                  <a:srgbClr val="FF0000"/>
                </a:solidFill>
                <a:cs typeface="Arabic Transparent" pitchFamily="2" charset="-78"/>
              </a:rPr>
              <a:t>الشرعية والجنائية</a:t>
            </a:r>
          </a:p>
        </p:txBody>
      </p:sp>
      <p:pic>
        <p:nvPicPr>
          <p:cNvPr id="4" name="موسيقى كلاسيك- 12 - my heart will go on,من بياز,منتديات حزن العشاق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4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EG"/>
          </a:p>
        </p:txBody>
      </p:sp>
      <p:pic>
        <p:nvPicPr>
          <p:cNvPr id="665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endParaRPr lang="ar-EG"/>
          </a:p>
        </p:txBody>
      </p:sp>
      <p:sp>
        <p:nvSpPr>
          <p:cNvPr id="4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457200" y="2514600"/>
            <a:ext cx="8229600" cy="2216150"/>
          </a:xfrm>
        </p:spPr>
        <p:txBody>
          <a:bodyPr>
            <a:spAutoFit/>
          </a:bodyPr>
          <a:lstStyle/>
          <a:p>
            <a:pPr algn="ctr" rtl="1">
              <a:buFont typeface="Wingdings" pitchFamily="2" charset="2"/>
              <a:buNone/>
              <a:defRPr/>
            </a:pPr>
            <a:r>
              <a:rPr lang="ar-EG" sz="13800" b="1" dirty="0" smtClean="0">
                <a:solidFill>
                  <a:srgbClr val="FF0000"/>
                </a:solidFill>
                <a:cs typeface="Arabic Transparent" pitchFamily="2" charset="-78"/>
              </a:rPr>
              <a:t>بيان بالندوات</a:t>
            </a:r>
            <a:endParaRPr lang="ar-EG" sz="138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EG"/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>
          <a:xfrm>
            <a:off x="533400" y="3200400"/>
            <a:ext cx="8229600" cy="1200150"/>
          </a:xfrm>
        </p:spPr>
        <p:txBody>
          <a:bodyPr>
            <a:spAutoFit/>
          </a:bodyPr>
          <a:lstStyle/>
          <a:p>
            <a:pPr algn="ctr" rtl="1">
              <a:buFont typeface="Wingdings" pitchFamily="2" charset="2"/>
              <a:buNone/>
              <a:defRPr/>
            </a:pPr>
            <a:r>
              <a:rPr lang="ar-EG" sz="7200" b="1" dirty="0" smtClean="0">
                <a:solidFill>
                  <a:srgbClr val="FF0000"/>
                </a:solidFill>
                <a:cs typeface="Arabic Transparent" pitchFamily="2" charset="-78"/>
              </a:rPr>
              <a:t>ندوات التوعية</a:t>
            </a:r>
            <a:endParaRPr lang="ar-EG" sz="72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EG"/>
          </a:p>
        </p:txBody>
      </p:sp>
      <p:pic>
        <p:nvPicPr>
          <p:cNvPr id="68610" name="Picture 2" descr="E:\اليوم البيئى 1-4-2013\الندوات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0" y="0"/>
            <a:ext cx="4572000" cy="6858000"/>
          </a:xfrm>
        </p:spPr>
      </p:pic>
      <p:pic>
        <p:nvPicPr>
          <p:cNvPr id="68611" name="Picture 3" descr="E:\اليوم البيئى 1-4-2013\الندوات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419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EG"/>
          </a:p>
        </p:txBody>
      </p:sp>
      <p:pic>
        <p:nvPicPr>
          <p:cNvPr id="69634" name="Picture 2" descr="E:\اليوم البيئى 1-4-2013\الندوات\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0"/>
            <a:ext cx="4495800" cy="6858000"/>
          </a:xfrm>
        </p:spPr>
      </p:pic>
      <p:pic>
        <p:nvPicPr>
          <p:cNvPr id="6963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EG" b="1" i="1" dirty="0" smtClean="0"/>
              <a:t>ندوة الحروق مدرسة الزراعية الثانوية</a:t>
            </a:r>
            <a:endParaRPr lang="ar-EG" b="1" i="1" dirty="0"/>
          </a:p>
        </p:txBody>
      </p:sp>
      <p:pic>
        <p:nvPicPr>
          <p:cNvPr id="70658" name="Picture 2" descr="E:\اليوم البيئى 1-4-2013\الندوات\ندوة الحروق - الزراعة 15-10-2012\DSC006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1600200"/>
            <a:ext cx="8153400" cy="51054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EG"/>
          </a:p>
        </p:txBody>
      </p:sp>
      <p:pic>
        <p:nvPicPr>
          <p:cNvPr id="71682" name="Picture 2" descr="E:\اليوم البيئى 1-4-2013\الندوات\ندوة الحروق - الزراعة 15-10-2012\DSC006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>
              <a:defRPr/>
            </a:pPr>
            <a:r>
              <a:rPr lang="ar-EG" b="1" i="1" dirty="0" smtClean="0"/>
              <a:t>ندوة الحروق مدرسة خديجة يوسف </a:t>
            </a:r>
            <a:br>
              <a:rPr lang="ar-EG" b="1" i="1" dirty="0" smtClean="0"/>
            </a:br>
            <a:r>
              <a:rPr lang="ar-EG" b="1" i="1" dirty="0" smtClean="0"/>
              <a:t>الثانوية بنات</a:t>
            </a:r>
            <a:endParaRPr lang="ar-EG" b="1" i="1" dirty="0"/>
          </a:p>
        </p:txBody>
      </p:sp>
      <p:pic>
        <p:nvPicPr>
          <p:cNvPr id="72706" name="Picture 2" descr="E:\اليوم البيئى 1-4-2013\الندوات\ندوة الحروق -خديجة يوسف 18-10-2012\DSC006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1600200"/>
            <a:ext cx="8305800" cy="4953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K:\التهاب الغدة النكفية\doctor_bigger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386015" y="4221201"/>
            <a:ext cx="2640571" cy="26367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3730" name="مستطيل مستدير الزوايا 6"/>
          <p:cNvSpPr>
            <a:spLocks noChangeArrowheads="1"/>
          </p:cNvSpPr>
          <p:nvPr/>
        </p:nvSpPr>
        <p:spPr bwMode="auto">
          <a:xfrm>
            <a:off x="609600" y="1752600"/>
            <a:ext cx="7594600" cy="1971675"/>
          </a:xfrm>
          <a:prstGeom prst="roundRect">
            <a:avLst>
              <a:gd name="adj" fmla="val 16667"/>
            </a:avLst>
          </a:prstGeom>
          <a:solidFill>
            <a:srgbClr val="FFFFCC">
              <a:alpha val="58038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 rtl="0" eaLnBrk="0" hangingPunct="0"/>
            <a:endParaRPr lang="ar-SA"/>
          </a:p>
        </p:txBody>
      </p:sp>
      <p:sp>
        <p:nvSpPr>
          <p:cNvPr id="5" name="مستطيل 4"/>
          <p:cNvSpPr/>
          <p:nvPr/>
        </p:nvSpPr>
        <p:spPr>
          <a:xfrm>
            <a:off x="838200" y="1676401"/>
            <a:ext cx="7543800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 rtl="0">
              <a:defRPr/>
            </a:pPr>
            <a:r>
              <a:rPr lang="ar-EG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التهاب الغدة النكفية....</a:t>
            </a:r>
            <a:r>
              <a:rPr lang="ar-EG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pitchFamily="34" charset="0"/>
              </a:rPr>
              <a:t> </a:t>
            </a:r>
          </a:p>
          <a:p>
            <a:pPr algn="l" rtl="0">
              <a:defRPr/>
            </a:pPr>
            <a:r>
              <a:rPr lang="ar-EG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pitchFamily="34" charset="0"/>
              </a:rPr>
              <a:t>                   ما له؟ وما عليه؟ </a:t>
            </a:r>
            <a:endParaRPr lang="ar-SA" sz="5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rial" pitchFamily="34" charset="0"/>
            </a:endParaRPr>
          </a:p>
          <a:p>
            <a:pPr algn="l" rtl="0">
              <a:defRPr/>
            </a:pPr>
            <a:r>
              <a:rPr lang="ar-EG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              </a:t>
            </a:r>
            <a:endParaRPr lang="ar-SA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rial" pitchFamily="34" charset="0"/>
            </a:endParaRPr>
          </a:p>
        </p:txBody>
      </p:sp>
      <p:pic>
        <p:nvPicPr>
          <p:cNvPr id="73732" name="Picture 7" descr="mumps"/>
          <p:cNvPicPr>
            <a:picLocks noChangeAspect="1" noChangeArrowheads="1"/>
          </p:cNvPicPr>
          <p:nvPr/>
        </p:nvPicPr>
        <p:blipFill>
          <a:blip r:embed="rId3" cstate="print"/>
          <a:srcRect l="20987" t="8679" r="20988"/>
          <a:stretch>
            <a:fillRect/>
          </a:stretch>
        </p:blipFill>
        <p:spPr bwMode="auto">
          <a:xfrm>
            <a:off x="468313" y="4473575"/>
            <a:ext cx="2089150" cy="220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381000" y="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1"/>
          <a:lstStyle/>
          <a:p>
            <a:pPr algn="ctr" rtl="0" eaLnBrk="0" hangingPunct="0">
              <a:defRPr/>
            </a:pPr>
            <a:r>
              <a:rPr lang="ar-EG" sz="5400" b="1" i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ندوة الغدة النكفية</a:t>
            </a: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74754" name="Picture 4" descr="Mumps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0"/>
            <a:ext cx="8893175" cy="6662738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19200"/>
            <a:ext cx="838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2" descr="D:\قوافل\قوافل 2013\قافلة-  عرب المدابغ 10-2-2013\صور بلان\جمعية بلان وزير التعليم العالى\DSC_399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2286000"/>
          </a:xfrm>
        </p:spPr>
        <p:txBody>
          <a:bodyPr/>
          <a:lstStyle/>
          <a:p>
            <a:pPr algn="ctr" rtl="1" eaLnBrk="1" hangingPunct="1">
              <a:buFont typeface="Wingdings" pitchFamily="2" charset="2"/>
              <a:buNone/>
              <a:defRPr/>
            </a:pPr>
            <a:r>
              <a:rPr lang="ar-EG" sz="6600" b="1" i="1" dirty="0" smtClean="0">
                <a:latin typeface="ae_AlMothnna"/>
                <a:ea typeface="ae_AlMothnna"/>
                <a:cs typeface="Arabic Transparent" pitchFamily="2" charset="-78"/>
              </a:rPr>
              <a:t>أنشطة مركز تطوير التعليم</a:t>
            </a: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>
          <a:xfrm>
            <a:off x="685800" y="2246313"/>
            <a:ext cx="7918450" cy="1687512"/>
          </a:xfrm>
        </p:spPr>
        <p:txBody>
          <a:bodyPr/>
          <a:lstStyle/>
          <a:p>
            <a:pPr eaLnBrk="1" hangingPunct="1">
              <a:defRPr/>
            </a:pPr>
            <a:r>
              <a:rPr lang="ar-EG" sz="6600" b="1" i="1" dirty="0" smtClean="0">
                <a:latin typeface="ae_AlMothnna"/>
                <a:ea typeface="ae_AlMothnna"/>
                <a:cs typeface="Arabic Transparent" pitchFamily="2" charset="-78"/>
              </a:rPr>
              <a:t>الإسعافات الأولية</a:t>
            </a:r>
          </a:p>
        </p:txBody>
      </p:sp>
      <p:sp>
        <p:nvSpPr>
          <p:cNvPr id="78850" name="TextBox 2"/>
          <p:cNvSpPr txBox="1">
            <a:spLocks noChangeArrowheads="1"/>
          </p:cNvSpPr>
          <p:nvPr/>
        </p:nvSpPr>
        <p:spPr bwMode="auto">
          <a:xfrm>
            <a:off x="304800" y="457200"/>
            <a:ext cx="86407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ar-EG" sz="2000" b="1">
                <a:latin typeface="ae_AlMothnna"/>
                <a:ea typeface="ae_AlMothnna"/>
                <a:cs typeface="Arabic Transparent" pitchFamily="2" charset="-78"/>
              </a:rPr>
              <a:t>الإسعافات الأولية– كلية الطب – جامعة أسيوط</a:t>
            </a:r>
            <a:endParaRPr lang="ar-EG" sz="2000" b="1">
              <a:latin typeface="Calibri" pitchFamily="34" charset="0"/>
              <a:ea typeface="ae_AlMothnna"/>
              <a:cs typeface="Arabic Transparent" pitchFamily="2" charset="-78"/>
            </a:endParaRP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EG" sz="3600" b="1" dirty="0" smtClean="0">
                <a:solidFill>
                  <a:schemeClr val="tx1"/>
                </a:solidFill>
              </a:rPr>
              <a:t>بيان بالدورات التدريبية التي تم عقدها  بمركز التدريب الفنى وتطوير التمريض (2012-2013)</a:t>
            </a:r>
            <a:endParaRPr lang="en-US" sz="3600" dirty="0">
              <a:solidFill>
                <a:schemeClr val="tx1"/>
              </a:solidFill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683568" y="1612106"/>
          <a:ext cx="8136904" cy="476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ar-EG" b="1" dirty="0" smtClean="0">
                <a:solidFill>
                  <a:schemeClr val="tx1"/>
                </a:solidFill>
              </a:rPr>
              <a:t>دورات مكافحـة العــــدوي</a:t>
            </a:r>
            <a:br>
              <a:rPr lang="ar-EG" b="1" dirty="0" smtClean="0">
                <a:solidFill>
                  <a:schemeClr val="tx1"/>
                </a:solidFill>
              </a:rPr>
            </a:br>
            <a:r>
              <a:rPr lang="ar-EG" b="1" dirty="0" smtClean="0">
                <a:solidFill>
                  <a:schemeClr val="tx1"/>
                </a:solidFill>
              </a:rPr>
              <a:t>( 2012- 2013 )</a:t>
            </a:r>
            <a:endParaRPr lang="ar-EG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755576" y="1556792"/>
          <a:ext cx="7560839" cy="5040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-26988"/>
            <a:ext cx="8229600" cy="1143001"/>
          </a:xfrm>
        </p:spPr>
        <p:txBody>
          <a:bodyPr/>
          <a:lstStyle/>
          <a:p>
            <a:pPr eaLnBrk="1" hangingPunct="1">
              <a:defRPr/>
            </a:pPr>
            <a:r>
              <a:rPr lang="ar-EG" sz="4100" b="1" dirty="0">
                <a:solidFill>
                  <a:schemeClr val="tx1"/>
                </a:solidFill>
              </a:rPr>
              <a:t>دورات الاسعافات الاولية عن </a:t>
            </a:r>
            <a:r>
              <a:rPr lang="ar-EG" sz="4100" b="1" dirty="0" smtClean="0">
                <a:solidFill>
                  <a:schemeClr val="tx1"/>
                </a:solidFill>
              </a:rPr>
              <a:t>2012</a:t>
            </a:r>
            <a:endParaRPr lang="ar-EG" sz="41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683568" y="1340768"/>
          <a:ext cx="8208912" cy="5184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611560" y="1628800"/>
          <a:ext cx="828092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518864" y="272951"/>
            <a:ext cx="8229600" cy="1139825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lvl1pPr marL="53975" algn="r" rtl="1" eaLnBrk="0" fontAlgn="base" hangingPunct="0">
              <a:spcBef>
                <a:spcPct val="0"/>
              </a:spcBef>
              <a:spcAft>
                <a:spcPct val="0"/>
              </a:spcAft>
              <a:defRPr sz="4600" kern="1200">
                <a:solidFill>
                  <a:srgbClr val="E7EACB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marL="53975" algn="r" rtl="1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Rockwell" pitchFamily="18" charset="0"/>
                <a:cs typeface="Times New Roman" pitchFamily="18" charset="0"/>
              </a:defRPr>
            </a:lvl2pPr>
            <a:lvl3pPr marL="53975" algn="r" rtl="1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Rockwell" pitchFamily="18" charset="0"/>
                <a:cs typeface="Times New Roman" pitchFamily="18" charset="0"/>
              </a:defRPr>
            </a:lvl3pPr>
            <a:lvl4pPr marL="53975" algn="r" rtl="1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Rockwell" pitchFamily="18" charset="0"/>
                <a:cs typeface="Times New Roman" pitchFamily="18" charset="0"/>
              </a:defRPr>
            </a:lvl4pPr>
            <a:lvl5pPr marL="53975" algn="r" rtl="1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Rockwell" pitchFamily="18" charset="0"/>
                <a:cs typeface="Times New Roman" pitchFamily="18" charset="0"/>
              </a:defRPr>
            </a:lvl5pPr>
            <a:lvl6pPr marL="511175" algn="r" rtl="1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Rockwell" pitchFamily="18" charset="0"/>
                <a:cs typeface="Times New Roman" pitchFamily="18" charset="0"/>
              </a:defRPr>
            </a:lvl6pPr>
            <a:lvl7pPr marL="968375" algn="r" rtl="1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Rockwell" pitchFamily="18" charset="0"/>
                <a:cs typeface="Times New Roman" pitchFamily="18" charset="0"/>
              </a:defRPr>
            </a:lvl7pPr>
            <a:lvl8pPr marL="1425575" algn="r" rtl="1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Rockwell" pitchFamily="18" charset="0"/>
                <a:cs typeface="Times New Roman" pitchFamily="18" charset="0"/>
              </a:defRPr>
            </a:lvl8pPr>
            <a:lvl9pPr marL="1882775" algn="r" rtl="1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Rockwell" pitchFamily="18" charset="0"/>
                <a:cs typeface="Times New Roman" pitchFamily="18" charset="0"/>
              </a:defRPr>
            </a:lvl9pPr>
            <a:extLst/>
          </a:lstStyle>
          <a:p>
            <a:pPr marL="54864" algn="ctr" eaLnBrk="1" fontAlgn="auto" hangingPunct="1">
              <a:spcAft>
                <a:spcPts val="0"/>
              </a:spcAft>
              <a:defRPr/>
            </a:pPr>
            <a:r>
              <a:rPr lang="ar-EG" sz="4100" b="1" dirty="0">
                <a:solidFill>
                  <a:schemeClr val="tx1"/>
                </a:solidFill>
              </a:rPr>
              <a:t>إحصائيات بعمل مركز التدريب الفني </a:t>
            </a:r>
            <a:endParaRPr lang="en-US" sz="4100" b="1" dirty="0" smtClean="0">
              <a:solidFill>
                <a:schemeClr val="tx1"/>
              </a:solidFill>
            </a:endParaRPr>
          </a:p>
          <a:p>
            <a:pPr marL="54864" algn="ctr" eaLnBrk="1" fontAlgn="auto" hangingPunct="1">
              <a:spcAft>
                <a:spcPts val="0"/>
              </a:spcAft>
              <a:defRPr/>
            </a:pPr>
            <a:r>
              <a:rPr lang="ar-EG" sz="4100" b="1" dirty="0" smtClean="0">
                <a:solidFill>
                  <a:schemeClr val="tx1"/>
                </a:solidFill>
              </a:rPr>
              <a:t>وتطوير التمريض</a:t>
            </a:r>
            <a:endParaRPr lang="ar-EG" sz="41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15000">
    <p:strips dir="r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3" name="Picture 1" descr="DSC00134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7" name="Picture 1" descr="2012-03-20-120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1" descr="2012-03-22-129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5" name="Picture 1" descr="13012013019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89" name="Picture 1" descr="13012013042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sz="4800" b="1" dirty="0" smtClean="0"/>
              <a:t>دورات مكافحة العدوي </a:t>
            </a:r>
            <a:endParaRPr lang="ar-EG" sz="4800" b="1" dirty="0"/>
          </a:p>
        </p:txBody>
      </p:sp>
      <p:pic>
        <p:nvPicPr>
          <p:cNvPr id="90114" name="Picture 2" descr="E:\صور المركز\DSC003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1646238"/>
            <a:ext cx="8280400" cy="5211762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7" name="Picture 2" descr="D:\ملفات  تخص مكافحة العدوى\ملف يوم 28\مركز التعليم المستمر\IMG_13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25850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1" name="Picture 2" descr="D:\ملفات  تخص مكافحة العدوى\ملف يوم 28\مركز التعليم المستمر\IMG_08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sz="6000" b="1" dirty="0" smtClean="0"/>
              <a:t>النواب الجدد</a:t>
            </a:r>
            <a:endParaRPr lang="ar-EG" sz="6000" b="1" dirty="0"/>
          </a:p>
        </p:txBody>
      </p:sp>
      <p:pic>
        <p:nvPicPr>
          <p:cNvPr id="93186" name="Picture 2" descr="H:\DCIM\100MSDCF\DSC000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1412875"/>
            <a:ext cx="8424862" cy="5184775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ar-EG"/>
          </a:p>
        </p:txBody>
      </p:sp>
      <p:pic>
        <p:nvPicPr>
          <p:cNvPr id="94210" name="Picture 2" descr="H:\DCIM\100MSDCF\DSC000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EG" sz="5400" b="1" dirty="0" smtClean="0"/>
              <a:t>هيئة التمريض</a:t>
            </a:r>
            <a:endParaRPr lang="ar-EG" b="1" dirty="0"/>
          </a:p>
        </p:txBody>
      </p:sp>
      <p:pic>
        <p:nvPicPr>
          <p:cNvPr id="95234" name="Picture 2" descr="20090419(006)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36000"/>
          </a:blip>
          <a:srcRect/>
          <a:stretch>
            <a:fillRect/>
          </a:stretch>
        </p:blipFill>
        <p:spPr>
          <a:xfrm>
            <a:off x="323850" y="1557338"/>
            <a:ext cx="8569325" cy="4751387"/>
          </a:xfrm>
          <a:ln w="57150">
            <a:solidFill>
              <a:srgbClr val="000000"/>
            </a:solidFill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ar-EG"/>
          </a:p>
        </p:txBody>
      </p:sp>
      <p:pic>
        <p:nvPicPr>
          <p:cNvPr id="97282" name="Picture 2" descr="H:\Photos\DSC000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188913"/>
            <a:ext cx="8496300" cy="6480175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algn="ctr" rtl="0">
              <a:defRPr/>
            </a:pPr>
            <a:r>
              <a:rPr lang="ar-EG" sz="11500" b="1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Arabic Transparent" pitchFamily="2" charset="-78"/>
              </a:rPr>
              <a:t>ندوة الإخلاء</a:t>
            </a:r>
          </a:p>
        </p:txBody>
      </p:sp>
    </p:spTree>
  </p:cSld>
  <p:clrMapOvr>
    <a:masterClrMapping/>
  </p:clrMapOvr>
  <p:transition advClick="0" advTm="15000">
    <p:strips dir="ru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7" name="Picture 3" descr="2 (4)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1" name="Picture 3" descr="2 (7)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5" name="Picture 3" descr="2 (9)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1"/>
          <p:cNvSpPr>
            <a:spLocks noChangeArrowheads="1"/>
          </p:cNvSpPr>
          <p:nvPr/>
        </p:nvSpPr>
        <p:spPr bwMode="auto">
          <a:xfrm>
            <a:off x="381000" y="1766888"/>
            <a:ext cx="80772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6600" b="1" i="1">
                <a:solidFill>
                  <a:srgbClr val="FFFF00"/>
                </a:solidFill>
                <a:latin typeface="ae_AlArabiya"/>
                <a:ea typeface="ae_AlArabiya"/>
                <a:cs typeface="Arabic Transparent" pitchFamily="2" charset="-78"/>
              </a:rPr>
              <a:t>سيناريو إخلاء</a:t>
            </a:r>
            <a:br>
              <a:rPr lang="ar-EG" sz="6600" b="1" i="1">
                <a:solidFill>
                  <a:srgbClr val="FFFF00"/>
                </a:solidFill>
                <a:latin typeface="ae_AlArabiya"/>
                <a:ea typeface="ae_AlArabiya"/>
                <a:cs typeface="Arabic Transparent" pitchFamily="2" charset="-78"/>
              </a:rPr>
            </a:br>
            <a:r>
              <a:rPr lang="ar-EG" sz="6600" b="1" i="1">
                <a:solidFill>
                  <a:srgbClr val="FFFF00"/>
                </a:solidFill>
                <a:latin typeface="ae_AlArabiya"/>
                <a:ea typeface="ae_AlArabiya"/>
                <a:cs typeface="Arabic Transparent" pitchFamily="2" charset="-78"/>
              </a:rPr>
              <a:t>الدفاع المدني - بكلية الطب </a:t>
            </a:r>
          </a:p>
        </p:txBody>
      </p:sp>
    </p:spTree>
  </p:cSld>
  <p:clrMapOvr>
    <a:masterClrMapping/>
  </p:clrMapOvr>
  <p:transition advClick="0" advTm="15000">
    <p:strips dir="ru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ape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821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ar-EG" smtClean="0">
                <a:solidFill>
                  <a:srgbClr val="FFFFFF"/>
                </a:solidFill>
                <a:latin typeface="ae_AlArabiya"/>
                <a:ea typeface="ae_AlArabiya"/>
                <a:cs typeface="Arabic Transparent" pitchFamily="2" charset="-78"/>
              </a:rPr>
              <a:t>سيناريو إخلاء الدفاع المدني بكلية الطب </a:t>
            </a: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ape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ar-EG" smtClean="0">
                <a:solidFill>
                  <a:srgbClr val="FFFFFF"/>
                </a:solidFill>
                <a:latin typeface="ae_AlArabiya"/>
                <a:ea typeface="ae_AlArabiya"/>
                <a:cs typeface="Arabic Transparent" pitchFamily="2" charset="-78"/>
              </a:rPr>
              <a:t>إخلاء الدفاع المدني</a:t>
            </a: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ape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34188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ar-EG" smtClean="0">
                <a:solidFill>
                  <a:srgbClr val="FFFFFF"/>
                </a:solidFill>
                <a:latin typeface="ae_AlArabiya"/>
                <a:ea typeface="ae_AlArabiya"/>
                <a:cs typeface="Arabic Transparent" pitchFamily="2" charset="-78"/>
              </a:rPr>
              <a:t>إخلاء الدفاع المدني</a:t>
            </a: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85800" y="2246313"/>
            <a:ext cx="7918450" cy="1687512"/>
          </a:xfrm>
          <a:prstGeom prst="rect">
            <a:avLst/>
          </a:prstGeom>
        </p:spPr>
        <p:txBody>
          <a:bodyPr/>
          <a:lstStyle/>
          <a:p>
            <a:pPr algn="ctr" rtl="0">
              <a:defRPr/>
            </a:pPr>
            <a:r>
              <a:rPr lang="ar-EG" sz="5400" b="1" i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e_AlMothnna"/>
                <a:ea typeface="ae_AlMothnna"/>
                <a:cs typeface="Arabic Transparent" pitchFamily="2" charset="-78"/>
              </a:rPr>
              <a:t>السكر والالتهابات الفيروسية</a:t>
            </a:r>
          </a:p>
        </p:txBody>
      </p:sp>
    </p:spTree>
  </p:cSld>
  <p:clrMapOvr>
    <a:masterClrMapping/>
  </p:clrMapOvr>
  <p:transition advClick="0" advTm="15000">
    <p:strips dir="ru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3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1438" y="71438"/>
            <a:ext cx="8964612" cy="6742112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7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8" y="144463"/>
            <a:ext cx="9021762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88" y="0"/>
            <a:ext cx="91471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85800" y="2362200"/>
            <a:ext cx="7918450" cy="1182688"/>
          </a:xfrm>
          <a:prstGeom prst="rect">
            <a:avLst/>
          </a:prstGeom>
        </p:spPr>
        <p:txBody>
          <a:bodyPr/>
          <a:lstStyle/>
          <a:p>
            <a:pPr algn="ctr" rtl="0">
              <a:defRPr/>
            </a:pPr>
            <a:r>
              <a:rPr lang="ar-EG" sz="4800" b="1" i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e_AlMothnna"/>
                <a:ea typeface="ae_AlMothnna"/>
                <a:cs typeface="Arabic Transparent" pitchFamily="2" charset="-78"/>
              </a:rPr>
              <a:t>رفع الوعي للوقاية من مرض الإيدز</a:t>
            </a:r>
          </a:p>
        </p:txBody>
      </p:sp>
    </p:spTree>
  </p:cSld>
  <p:clrMapOvr>
    <a:masterClrMapping/>
  </p:clrMapOvr>
  <p:transition advClick="0" advTm="15000">
    <p:strips dir="ru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5" name="Picture 3" descr="aids 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89" name="Picture 3" descr="aids1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3" name="Picture 3" descr="aids 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13" y="44450"/>
            <a:ext cx="90725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7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13" y="444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5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" y="53975"/>
            <a:ext cx="9037638" cy="683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85800" y="2438400"/>
            <a:ext cx="7918450" cy="1687513"/>
          </a:xfrm>
          <a:prstGeom prst="rect">
            <a:avLst/>
          </a:prstGeom>
        </p:spPr>
        <p:txBody>
          <a:bodyPr/>
          <a:lstStyle/>
          <a:p>
            <a:pPr algn="ctr" rtl="0">
              <a:defRPr/>
            </a:pPr>
            <a:r>
              <a:rPr lang="ar-EG" sz="4400" b="1" i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e_AlMothnna"/>
                <a:ea typeface="ae_AlMothnna"/>
                <a:cs typeface="Arabic Transparent" pitchFamily="2" charset="-78"/>
              </a:rPr>
              <a:t>زيارة معهد اورام سوهاج 12-3-2012</a:t>
            </a:r>
          </a:p>
        </p:txBody>
      </p:sp>
    </p:spTree>
  </p:cSld>
  <p:clrMapOvr>
    <a:masterClrMapping/>
  </p:clrMapOvr>
  <p:transition advClick="0" advTm="15000">
    <p:strips dir="ru"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3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7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/>
          <p:cNvSpPr>
            <a:spLocks noChangeArrowheads="1"/>
          </p:cNvSpPr>
          <p:nvPr/>
        </p:nvSpPr>
        <p:spPr bwMode="auto">
          <a:xfrm>
            <a:off x="838200" y="1828800"/>
            <a:ext cx="73152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7200" b="1">
                <a:solidFill>
                  <a:srgbClr val="FF0000"/>
                </a:solidFill>
                <a:cs typeface="Arabic Transparent" pitchFamily="2" charset="-78"/>
              </a:rPr>
              <a:t>تسمم الحمل</a:t>
            </a:r>
          </a:p>
          <a:p>
            <a:pPr algn="ctr" rtl="0"/>
            <a:r>
              <a:rPr lang="ar-EG" sz="7200" b="1">
                <a:solidFill>
                  <a:srgbClr val="FF0000"/>
                </a:solidFill>
                <a:cs typeface="Arabic Transparent" pitchFamily="2" charset="-78"/>
              </a:rPr>
              <a:t>مستشفى صحة المرأة</a:t>
            </a:r>
          </a:p>
          <a:p>
            <a:pPr algn="ctr" rtl="0"/>
            <a:r>
              <a:rPr lang="ar-EG" sz="6600" b="1" i="1">
                <a:cs typeface="Arabic Transparent" pitchFamily="2" charset="-78"/>
              </a:rPr>
              <a:t>الخميس: 7/ 3/ 2013</a:t>
            </a:r>
            <a:endParaRPr lang="ar-EG" sz="7200" b="1" i="1">
              <a:cs typeface="Arabic Transparent" pitchFamily="2" charset="-78"/>
            </a:endParaRP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endParaRPr lang="ar-EG" smtClean="0"/>
          </a:p>
        </p:txBody>
      </p:sp>
      <p:pic>
        <p:nvPicPr>
          <p:cNvPr id="180227" name="Picture 2" descr="D:\قوافل\ندوة تسمم الحمل 7-3-2012\DSC008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 descr="باقة أزهار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  <a:blipFill dpi="0" rotWithShape="1">
            <a:blip r:embed="rId2" cstate="print"/>
            <a:srcRect/>
            <a:tile tx="0" ty="0" sx="100000" sy="100000" flip="none" algn="tl"/>
          </a:blipFill>
        </p:spPr>
        <p:txBody>
          <a:bodyPr/>
          <a:lstStyle/>
          <a:p>
            <a:pPr algn="l" eaLnBrk="1" hangingPunct="1">
              <a:defRPr/>
            </a:pPr>
            <a:r>
              <a:rPr lang="en-US" sz="4800" b="1" smtClean="0"/>
              <a:t>.</a:t>
            </a:r>
            <a:r>
              <a:rPr lang="en-US" sz="4800" smtClean="0"/>
              <a:t> </a:t>
            </a:r>
          </a:p>
        </p:txBody>
      </p:sp>
      <p:pic>
        <p:nvPicPr>
          <p:cNvPr id="123906" name="Picture 4" descr="D:\قوافل\ASHRAF\برشورات\تسمم الحمل\1الوجه الأول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 descr="باقة أزهار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  <a:blipFill dpi="0" rotWithShape="1">
            <a:blip r:embed="rId2" cstate="print"/>
            <a:srcRect/>
            <a:tile tx="0" ty="0" sx="100000" sy="100000" flip="none" algn="tl"/>
          </a:blipFill>
        </p:spPr>
        <p:txBody>
          <a:bodyPr/>
          <a:lstStyle/>
          <a:p>
            <a:pPr algn="l" eaLnBrk="1" hangingPunct="1">
              <a:defRPr/>
            </a:pPr>
            <a:endParaRPr lang="ar-EG" smtClean="0"/>
          </a:p>
        </p:txBody>
      </p:sp>
      <p:pic>
        <p:nvPicPr>
          <p:cNvPr id="124930" name="Picture 3" descr="D:\قوافل\ندوة تسمم الحمل 7-3-2012\الوجه االثانى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2"/>
          <p:cNvSpPr>
            <a:spLocks noChangeArrowheads="1"/>
          </p:cNvSpPr>
          <p:nvPr/>
        </p:nvSpPr>
        <p:spPr bwMode="auto">
          <a:xfrm>
            <a:off x="838200" y="2362200"/>
            <a:ext cx="7315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7200" b="1">
                <a:solidFill>
                  <a:srgbClr val="FF0000"/>
                </a:solidFill>
                <a:cs typeface="Arabic Transparent" pitchFamily="2" charset="-78"/>
              </a:rPr>
              <a:t>حملة التبرع بالدم</a:t>
            </a: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1" name="Picture 2" descr="D:\قوافل\ASHRAF\برشورات\الدم\الوجه الأول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5" name="Picture 2" descr="D:\قوافل\ASHRAF\برشورات\الدم\الوجه الثانى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2"/>
          <p:cNvSpPr>
            <a:spLocks noChangeArrowheads="1"/>
          </p:cNvSpPr>
          <p:nvPr/>
        </p:nvSpPr>
        <p:spPr bwMode="auto">
          <a:xfrm>
            <a:off x="838200" y="2362200"/>
            <a:ext cx="7315200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7200" b="1">
                <a:solidFill>
                  <a:srgbClr val="FF0000"/>
                </a:solidFill>
                <a:cs typeface="Arabic Transparent" pitchFamily="2" charset="-78"/>
              </a:rPr>
              <a:t>سرطان الثدى</a:t>
            </a:r>
            <a:endParaRPr lang="en-US" sz="7200" b="1">
              <a:solidFill>
                <a:srgbClr val="FF0000"/>
              </a:solidFill>
              <a:cs typeface="Arabic Transparent" pitchFamily="2" charset="-78"/>
            </a:endParaRPr>
          </a:p>
          <a:p>
            <a:pPr algn="ctr" rtl="0"/>
            <a:r>
              <a:rPr lang="ar-EG" sz="7200" b="1">
                <a:solidFill>
                  <a:srgbClr val="FF0000"/>
                </a:solidFill>
                <a:cs typeface="Arabic Transparent" pitchFamily="2" charset="-78"/>
              </a:rPr>
              <a:t>الوقاية و الاكتشاف المبكر</a:t>
            </a: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ChangeArrowheads="1"/>
          </p:cNvSpPr>
          <p:nvPr/>
        </p:nvSpPr>
        <p:spPr bwMode="auto">
          <a:xfrm>
            <a:off x="838200" y="2362200"/>
            <a:ext cx="73152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7200" b="1">
                <a:solidFill>
                  <a:srgbClr val="FF0000"/>
                </a:solidFill>
                <a:cs typeface="Arabic Transparent" pitchFamily="2" charset="-78"/>
              </a:rPr>
              <a:t>التلوث الغذائى </a:t>
            </a:r>
          </a:p>
          <a:p>
            <a:pPr algn="ctr" rtl="0"/>
            <a:r>
              <a:rPr lang="ar-EG" sz="7200" b="1">
                <a:solidFill>
                  <a:srgbClr val="FF0000"/>
                </a:solidFill>
                <a:cs typeface="Arabic Transparent" pitchFamily="2" charset="-78"/>
              </a:rPr>
              <a:t>والإجهاض المتكرر</a:t>
            </a: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78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6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63075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itle 1"/>
          <p:cNvSpPr>
            <a:spLocks noGrp="1"/>
          </p:cNvSpPr>
          <p:nvPr>
            <p:ph type="title"/>
          </p:nvPr>
        </p:nvSpPr>
        <p:spPr>
          <a:xfrm>
            <a:off x="457200" y="928688"/>
            <a:ext cx="8229600" cy="3714750"/>
          </a:xfrm>
        </p:spPr>
        <p:txBody>
          <a:bodyPr/>
          <a:lstStyle/>
          <a:p>
            <a:pPr eaLnBrk="1" hangingPunct="1"/>
            <a:r>
              <a:rPr lang="ar-EG" sz="9600" b="1" smtClean="0">
                <a:latin typeface="Arial" charset="0"/>
                <a:cs typeface="Arial" charset="0"/>
              </a:rPr>
              <a:t>الجــوائــز</a:t>
            </a: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33600"/>
          </a:xfrm>
        </p:spPr>
        <p:txBody>
          <a:bodyPr/>
          <a:lstStyle/>
          <a:p>
            <a:pPr algn="ctr" rtl="1" eaLnBrk="1" hangingPunct="1">
              <a:buFont typeface="Wingdings" pitchFamily="2" charset="2"/>
              <a:buNone/>
              <a:defRPr/>
            </a:pPr>
            <a:r>
              <a:rPr lang="ar-EG" sz="6600" b="1" dirty="0" smtClean="0">
                <a:solidFill>
                  <a:srgbClr val="FF0000"/>
                </a:solidFill>
                <a:cs typeface="Arabic Transparent" pitchFamily="2" charset="-78"/>
              </a:rPr>
              <a:t>كأس التميز البيئى لعام </a:t>
            </a:r>
            <a:r>
              <a:rPr lang="ar-EG" sz="6600" b="1" dirty="0" err="1" smtClean="0">
                <a:solidFill>
                  <a:srgbClr val="FF0000"/>
                </a:solidFill>
                <a:cs typeface="Arabic Transparent" pitchFamily="2" charset="-78"/>
              </a:rPr>
              <a:t>2012م</a:t>
            </a:r>
            <a:endParaRPr lang="ar-EG" sz="6600" b="1" dirty="0" smtClean="0">
              <a:solidFill>
                <a:srgbClr val="FF0000"/>
              </a:solidFill>
              <a:cs typeface="Arabic Transparent" pitchFamily="2" charset="-78"/>
            </a:endParaRPr>
          </a:p>
        </p:txBody>
      </p:sp>
      <p:pic>
        <p:nvPicPr>
          <p:cNvPr id="4" name="موسيقى كلاسيك- 12 - my heart will go on,من بياز,منتديات حزن العشاق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4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Content Placeholder 3" descr="كأس التمي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8915400" cy="6858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514600"/>
            <a:ext cx="8229600" cy="1905000"/>
          </a:xfrm>
        </p:spPr>
        <p:txBody>
          <a:bodyPr/>
          <a:lstStyle/>
          <a:p>
            <a:pPr algn="ctr" rtl="1" eaLnBrk="1" hangingPunct="1">
              <a:buFont typeface="Wingdings" pitchFamily="2" charset="2"/>
              <a:buNone/>
              <a:defRPr/>
            </a:pPr>
            <a:r>
              <a:rPr lang="ar-EG" sz="4800" b="1" i="1" dirty="0" smtClean="0">
                <a:solidFill>
                  <a:srgbClr val="FF0000"/>
                </a:solidFill>
              </a:rPr>
              <a:t>تكريم ندوة الحروق مدرسة خديجة يوسف الثانوية بنات</a:t>
            </a:r>
            <a:endParaRPr lang="en-US" sz="4800" b="1" i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EG"/>
          </a:p>
        </p:txBody>
      </p:sp>
      <p:pic>
        <p:nvPicPr>
          <p:cNvPr id="143362" name="Picture 2" descr="C:\Documents and Settings\دكتور حمدي\Desktop\D-Enas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152400"/>
            <a:ext cx="8839200" cy="6477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5" name="Picture 2" descr="D:\قوافل\ندوة الحريق\H10500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09" name="Picture 2" descr="D:\قوافل\ندوة الحريق\Picture 2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>
              <a:buFont typeface="Wingdings" pitchFamily="2" charset="2"/>
              <a:buNone/>
              <a:defRPr/>
            </a:pPr>
            <a:r>
              <a:rPr lang="ar-EG" sz="5400" b="1" i="1" dirty="0" smtClean="0">
                <a:solidFill>
                  <a:srgbClr val="FF0000"/>
                </a:solidFill>
              </a:rPr>
              <a:t>توقيع عقد شراكة</a:t>
            </a:r>
          </a:p>
          <a:p>
            <a:pPr algn="ctr" rtl="1">
              <a:buFont typeface="Wingdings" pitchFamily="2" charset="2"/>
              <a:buNone/>
              <a:defRPr/>
            </a:pPr>
            <a:r>
              <a:rPr lang="ar-EG" sz="5400" b="1" i="1" dirty="0" smtClean="0">
                <a:solidFill>
                  <a:srgbClr val="FF0000"/>
                </a:solidFill>
              </a:rPr>
              <a:t> بين </a:t>
            </a:r>
            <a:r>
              <a:rPr lang="ar-EG" sz="5400" b="1" i="1" dirty="0" err="1" smtClean="0">
                <a:solidFill>
                  <a:srgbClr val="FF0000"/>
                </a:solidFill>
              </a:rPr>
              <a:t>بلان</a:t>
            </a:r>
            <a:r>
              <a:rPr lang="ar-EG" sz="5400" b="1" i="1" dirty="0" smtClean="0">
                <a:solidFill>
                  <a:srgbClr val="FF0000"/>
                </a:solidFill>
              </a:rPr>
              <a:t> </a:t>
            </a:r>
            <a:r>
              <a:rPr lang="ar-EG" sz="5400" b="1" i="1" dirty="0" err="1" smtClean="0">
                <a:solidFill>
                  <a:srgbClr val="FF0000"/>
                </a:solidFill>
              </a:rPr>
              <a:t>أنترناشيونال</a:t>
            </a:r>
            <a:r>
              <a:rPr lang="ar-EG" sz="5400" b="1" i="1" dirty="0" smtClean="0">
                <a:solidFill>
                  <a:srgbClr val="FF0000"/>
                </a:solidFill>
              </a:rPr>
              <a:t> وكلية الطب </a:t>
            </a:r>
          </a:p>
          <a:p>
            <a:pPr algn="ctr" rtl="1">
              <a:buFont typeface="Wingdings" pitchFamily="2" charset="2"/>
              <a:buNone/>
              <a:defRPr/>
            </a:pPr>
            <a:r>
              <a:rPr lang="ar-EG" sz="5400" b="1" i="1" dirty="0" smtClean="0">
                <a:solidFill>
                  <a:srgbClr val="FF0000"/>
                </a:solidFill>
              </a:rPr>
              <a:t>جامعة أسيوط</a:t>
            </a:r>
            <a:endParaRPr lang="en-US" sz="5400" b="1" i="1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ar-EG" dirty="0"/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EG"/>
          </a:p>
        </p:txBody>
      </p:sp>
      <p:pic>
        <p:nvPicPr>
          <p:cNvPr id="147458" name="Picture 3" descr="D:\قوافل\بلان أنترناشونال\توقيع البرتوكول\DSC0086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ar-EG"/>
          </a:p>
        </p:txBody>
      </p:sp>
      <p:pic>
        <p:nvPicPr>
          <p:cNvPr id="148482" name="Picture 3" descr="D:\قوافل\بلان أنترناشونال\توقيع البرتوكول\DSC008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03263" y="3563938"/>
            <a:ext cx="7740650" cy="530225"/>
          </a:xfrm>
          <a:noFill/>
          <a:ln/>
        </p:spPr>
        <p:txBody>
          <a:bodyPr anchorCtr="0">
            <a:spAutoFit/>
          </a:bodyPr>
          <a:lstStyle/>
          <a:p>
            <a:r>
              <a:rPr lang="ar-EG" sz="5400" b="1" smtClean="0">
                <a:solidFill>
                  <a:schemeClr val="tx1"/>
                </a:solidFill>
                <a:effectLst/>
              </a:rPr>
              <a:t>شكرا لكم</a:t>
            </a:r>
            <a:r>
              <a:rPr lang="en-GB" sz="5400" b="1" smtClean="0">
                <a:solidFill>
                  <a:schemeClr val="tx1"/>
                </a:solidFill>
                <a:effectLst/>
              </a:rPr>
              <a:t> </a:t>
            </a:r>
          </a:p>
        </p:txBody>
      </p:sp>
    </p:spTree>
  </p:cSld>
  <p:clrMapOvr>
    <a:masterClrMapping/>
  </p:clrMapOvr>
  <p:transition advClick="0" advTm="15000">
    <p:strips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be">
  <a:themeElements>
    <a:clrScheme name="Globe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e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1456</TotalTime>
  <Words>1193</Words>
  <Application>Microsoft Office PowerPoint</Application>
  <PresentationFormat>On-screen Show (4:3)</PresentationFormat>
  <Paragraphs>434</Paragraphs>
  <Slides>104</Slides>
  <Notes>1</Notes>
  <HiddenSlides>0</HiddenSlides>
  <MMClips>7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104</vt:i4>
      </vt:variant>
    </vt:vector>
  </HeadingPairs>
  <TitlesOfParts>
    <vt:vector size="108" baseType="lpstr">
      <vt:lpstr>Globe</vt:lpstr>
      <vt:lpstr>1_Office Theme</vt:lpstr>
      <vt:lpstr>2_Office Theme</vt:lpstr>
      <vt:lpstr>Chart</vt:lpstr>
      <vt:lpstr>Slide 1</vt:lpstr>
      <vt:lpstr> </vt:lpstr>
      <vt:lpstr>أ0د أحمد مخلوف  عميد كلية الطب  أ0د 0 ايناس عبد المجيد محمد وكيل الكلية لشئون خدمة المجتمع و تنمية البيئة ادارة الكلية السادة أعضاء لجنة خدمة المجتمع و تنمية البيئة السادة أعضاء هيئة التدريس و معاونوهم و العاملون يرحبون بالضيوف الكرام أعضاء مجلس  خدمة المجتمع و تنمية البيئة بجامعة أسيوط</vt:lpstr>
      <vt:lpstr>Slide 4</vt:lpstr>
      <vt:lpstr>Slide 5</vt:lpstr>
      <vt:lpstr>بيان بالقوافل الطبية التى تمت  ضمن العقد المبرم مع هيئة انقاذ الطفولة</vt:lpstr>
      <vt:lpstr>تابع :بيان بالقوافل الطبية التى تمت  ضمن العقد المبرم مع هيئة انقاذ الطفولة</vt:lpstr>
      <vt:lpstr>بيان بالقوافل الطبية التى تمت  ضمن العقد المبرم مع هيئة انقاذ الطفولة</vt:lpstr>
      <vt:lpstr>تابع :بيان بالقوافل الطبية التى تمت  ضمن العقد المبرم مع هيئة انقاذ الطفولة</vt:lpstr>
      <vt:lpstr>Slide 10</vt:lpstr>
      <vt:lpstr>Slide 11</vt:lpstr>
      <vt:lpstr>بيان بأنشطة مركز القوافل الطبية بكلية الطب  لخدمة القرى والنجوع والمناطق النائية فى السنوات (2008 -2012)</vt:lpstr>
      <vt:lpstr>بيان بأنشطة مركز القوافل الطبية بكلية الطب  لخدمة القرى والنجوع والمناطق النائية فى السنوات (2008 -2012)</vt:lpstr>
      <vt:lpstr>بيان بأنشطة مركز القوافل الطبية بكلية الطب  لخدمة القرى والنجوع والمناطق النائية فى السنوات (2008 -2012)</vt:lpstr>
      <vt:lpstr>بيان بأنشطة مركز القوافل الطبية بكلية الطب  لخدمة القرى والنجوع والمناطق النائية فى السنوات (2008 -2012)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ندوة الحروق مدرسة الزراعية الثانوية</vt:lpstr>
      <vt:lpstr>Slide 32</vt:lpstr>
      <vt:lpstr>ندوة الحروق مدرسة خديجة يوسف  الثانوية بنات</vt:lpstr>
      <vt:lpstr>Slide 34</vt:lpstr>
      <vt:lpstr>Slide 35</vt:lpstr>
      <vt:lpstr>Slide 36</vt:lpstr>
      <vt:lpstr>Slide 37</vt:lpstr>
      <vt:lpstr>Slide 38</vt:lpstr>
      <vt:lpstr>Slide 39</vt:lpstr>
      <vt:lpstr>الإسعافات الأولية</vt:lpstr>
      <vt:lpstr>بيان بالدورات التدريبية التي تم عقدها  بمركز التدريب الفنى وتطوير التمريض (2012-2013)</vt:lpstr>
      <vt:lpstr>دورات مكافحـة العــــدوي ( 2012- 2013 )</vt:lpstr>
      <vt:lpstr>دورات الاسعافات الاولية عن 2012</vt:lpstr>
      <vt:lpstr>Slide 44</vt:lpstr>
      <vt:lpstr>Slide 45</vt:lpstr>
      <vt:lpstr>Slide 46</vt:lpstr>
      <vt:lpstr>Slide 47</vt:lpstr>
      <vt:lpstr>Slide 48</vt:lpstr>
      <vt:lpstr>Slide 49</vt:lpstr>
      <vt:lpstr>دورات مكافحة العدوي </vt:lpstr>
      <vt:lpstr>Slide 51</vt:lpstr>
      <vt:lpstr>Slide 52</vt:lpstr>
      <vt:lpstr>النواب الجدد</vt:lpstr>
      <vt:lpstr>Slide 54</vt:lpstr>
      <vt:lpstr>هيئة التمريض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سيناريو إخلاء الدفاع المدني بكلية الطب </vt:lpstr>
      <vt:lpstr>إخلاء الدفاع المدني</vt:lpstr>
      <vt:lpstr>إخلاء الدفاع المدني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. 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الجــوائــز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شكرا لكم </vt:lpstr>
    </vt:vector>
  </TitlesOfParts>
  <Company>alsayra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Dr. Olfat</dc:creator>
  <cp:lastModifiedBy>عمرو القوافل الطبية</cp:lastModifiedBy>
  <cp:revision>112</cp:revision>
  <cp:lastPrinted>1601-01-01T00:00:00Z</cp:lastPrinted>
  <dcterms:created xsi:type="dcterms:W3CDTF">2008-08-27T18:56:24Z</dcterms:created>
  <dcterms:modified xsi:type="dcterms:W3CDTF">2013-05-11T07:54:35Z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8</vt:i4>
  </property>
</Properties>
</file>